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614" r:id="rId4"/>
    <p:sldId id="263" r:id="rId5"/>
    <p:sldId id="264" r:id="rId6"/>
    <p:sldId id="260" r:id="rId7"/>
    <p:sldId id="275" r:id="rId8"/>
    <p:sldId id="285" r:id="rId9"/>
    <p:sldId id="286" r:id="rId10"/>
    <p:sldId id="287" r:id="rId11"/>
    <p:sldId id="288" r:id="rId12"/>
    <p:sldId id="289" r:id="rId13"/>
    <p:sldId id="612" r:id="rId14"/>
    <p:sldId id="610" r:id="rId15"/>
    <p:sldId id="613" r:id="rId16"/>
    <p:sldId id="292" r:id="rId17"/>
    <p:sldId id="297" r:id="rId18"/>
    <p:sldId id="611" r:id="rId19"/>
    <p:sldId id="616" r:id="rId20"/>
    <p:sldId id="290" r:id="rId21"/>
    <p:sldId id="61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garet Slattery" initials="MS" lastIdx="1" clrIdx="0">
    <p:extLst>
      <p:ext uri="{19B8F6BF-5375-455C-9EA6-DF929625EA0E}">
        <p15:presenceInfo xmlns:p15="http://schemas.microsoft.com/office/powerpoint/2012/main" userId="118c036af90b00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22660"/>
    <a:srgbClr val="EBEBED"/>
    <a:srgbClr val="3461DB"/>
    <a:srgbClr val="6D9109"/>
    <a:srgbClr val="CFC7BC"/>
    <a:srgbClr val="95C42A"/>
    <a:srgbClr val="242424"/>
    <a:srgbClr val="000000"/>
    <a:srgbClr val="975B34"/>
    <a:srgbClr val="405F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866" autoAdjust="0"/>
    <p:restoredTop sz="70263" autoAdjust="0"/>
  </p:normalViewPr>
  <p:slideViewPr>
    <p:cSldViewPr snapToGrid="0">
      <p:cViewPr varScale="1">
        <p:scale>
          <a:sx n="91" d="100"/>
          <a:sy n="91" d="100"/>
        </p:scale>
        <p:origin x="25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3-11T13:06:25.568" idx="1">
    <p:pos x="7680" y="0"/>
    <p:text>need a graphic</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1C67BB-92C5-4229-B8C4-FFD63F6F08E0}" type="datetimeFigureOut">
              <a:rPr lang="en-US" smtClean="0"/>
              <a:t>7/15/19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A802A2-7BBC-4E70-BE18-4D3D4A65EFD0}" type="slidenum">
              <a:rPr lang="en-US" smtClean="0"/>
              <a:t>‹#›</a:t>
            </a:fld>
            <a:endParaRPr lang="en-US"/>
          </a:p>
        </p:txBody>
      </p:sp>
    </p:spTree>
    <p:extLst>
      <p:ext uri="{BB962C8B-B14F-4D97-AF65-F5344CB8AC3E}">
        <p14:creationId xmlns:p14="http://schemas.microsoft.com/office/powerpoint/2010/main" val="2220495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5</a:t>
            </a:fld>
            <a:endParaRPr lang="en-US"/>
          </a:p>
        </p:txBody>
      </p:sp>
    </p:spTree>
    <p:extLst>
      <p:ext uri="{BB962C8B-B14F-4D97-AF65-F5344CB8AC3E}">
        <p14:creationId xmlns:p14="http://schemas.microsoft.com/office/powerpoint/2010/main" val="802637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8A802A2-7BBC-4E70-BE18-4D3D4A65EFD0}" type="slidenum">
              <a:rPr lang="en-US" smtClean="0"/>
              <a:t>7</a:t>
            </a:fld>
            <a:endParaRPr lang="en-US"/>
          </a:p>
        </p:txBody>
      </p:sp>
    </p:spTree>
    <p:extLst>
      <p:ext uri="{BB962C8B-B14F-4D97-AF65-F5344CB8AC3E}">
        <p14:creationId xmlns:p14="http://schemas.microsoft.com/office/powerpoint/2010/main" val="546362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good opportunity to talk about the importance of assumptions– about vehicle lifetime; how many miles will the vehicle travel before disposal? Will you need to replace the battery? Assumptions about region– what kind of fuel standards exist? Where does the electric grid get its energy from? An EV in California or Europe will have a much lower impact than an EV in the Midwest.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90508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3" name="Google Shape;353;p3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6" name="Google Shape;436;p4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1AFE4-7668-4F16-B119-70D9F31582B5}"/>
              </a:ext>
            </a:extLst>
          </p:cNvPr>
          <p:cNvSpPr>
            <a:spLocks noGrp="1"/>
          </p:cNvSpPr>
          <p:nvPr>
            <p:ph type="ctrTitle"/>
          </p:nvPr>
        </p:nvSpPr>
        <p:spPr>
          <a:xfrm>
            <a:off x="1524000" y="1122363"/>
            <a:ext cx="9144000" cy="2387600"/>
          </a:xfrm>
        </p:spPr>
        <p:txBody>
          <a:bodyPr anchor="b"/>
          <a:lstStyle>
            <a:lvl1pPr algn="ctr">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5F30680-2916-493F-AB85-B8F619D95CA6}"/>
              </a:ext>
            </a:extLst>
          </p:cNvPr>
          <p:cNvSpPr>
            <a:spLocks noGrp="1"/>
          </p:cNvSpPr>
          <p:nvPr>
            <p:ph type="subTitle" idx="1"/>
          </p:nvPr>
        </p:nvSpPr>
        <p:spPr>
          <a:xfrm>
            <a:off x="1524000" y="3602038"/>
            <a:ext cx="9144000" cy="1655762"/>
          </a:xfrm>
        </p:spPr>
        <p:txBody>
          <a:bodyPr/>
          <a:lstStyle>
            <a:lvl1pPr marL="0" indent="0" algn="ctr">
              <a:buNone/>
              <a:defRPr sz="2400">
                <a:latin typeface="Abadi" panose="020B06040201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0AB04B5A-3854-4519-991B-6844D0148930}"/>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AEC846AB-B69D-417C-A571-D9BB6143B9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4C574A-D770-4D9D-B558-30C8C4E7C540}"/>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9" name="Picture 8" descr="A close up of a logo&#10;&#10;Description automatically generated">
            <a:extLst>
              <a:ext uri="{FF2B5EF4-FFF2-40B4-BE49-F238E27FC236}">
                <a16:creationId xmlns:a16="http://schemas.microsoft.com/office/drawing/2014/main" id="{9CE1DBB9-8019-2048-878B-9245FD2E3F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338127907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566B9-83B1-4D8B-8F61-A2C205D897D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26ED950-97F3-48AD-8B32-4C45BD36860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EBE74C-3DD2-4C60-9F53-5CC82D1CB36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70F202F6-AC21-4D7E-8776-91B178CC2E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F0F303-94D3-4059-BD9C-63056BEB9BFF}"/>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01349C28-F893-B94E-A066-03CBE0450D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1624825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A64EC7-7E73-4C2F-A8C1-0186D308912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0776626-61F2-49FF-98A0-2EEDFFE6A0B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7CC037-5683-45F6-875D-55ACDBC4FB7E}"/>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1D82C411-9516-439F-B6E6-D535B8843F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137DEC-A9EF-4A5F-B46D-74CDCDAB3CB3}"/>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8460E0CB-44D9-8147-A982-A718F7CDC3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3491235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D6B0D-4791-4FD0-BD8E-0186BBA1F78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EB6271-F13F-4EF2-905B-90A8C8ED33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A9C2FB-29AC-43C8-9987-A463FF07D77A}"/>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24059409-5068-47A8-A0F8-B8AF8C2581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07D061-AF19-48BD-BC6A-2E4FB08AD900}"/>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179777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50BE7-21AB-4A0B-BF22-EF3A66D6AD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40B2CE-ED28-4937-BD28-E4499703C3D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30F69F-08F9-406A-8786-1641F7AC29C1}"/>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BF27E6B6-6D59-4C19-B725-C44D3E6FCF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2A3E46-1CCA-48BB-A155-7ED63454DCE4}"/>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1463274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E34A-3C28-409D-83E7-C6299CDD2D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1BE2DA-0AFD-4B01-8C15-45D82A24D1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D0FBB7D-5610-476C-A0B1-28DF46E087B5}"/>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0DE9C93D-4296-4C4B-93B1-2F10CCD8ED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40CBB1-7A13-47EF-A0A0-48285D02F5B3}"/>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513679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6A3B-5361-4D1B-9301-EB0CD7F0C1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68BDC-E87C-4E94-A4F9-84940CE6C0F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0178C35-3ED8-4AFB-B51A-73D9FDA810F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C007DD5-6DE7-40D3-B970-DE3A60C57DB7}"/>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274E90AD-FD2D-4771-ADB2-4866B1E151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739A34-CFF4-4595-8151-DD0C15EF74C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280703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62334-3509-41F4-A2C8-CC2D3F0FBF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9593A7-886E-47C6-A3C3-08423D6159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E2403DB-D3ED-4F29-93E8-DA7F1E51C10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AABD4B-19EB-44DA-BC14-6EDCD3E922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E7A70F9-A205-47A3-A3A0-49841EBD641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10B3D66-57D9-431E-A8B6-EC7D560325B3}"/>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8" name="Footer Placeholder 7">
            <a:extLst>
              <a:ext uri="{FF2B5EF4-FFF2-40B4-BE49-F238E27FC236}">
                <a16:creationId xmlns:a16="http://schemas.microsoft.com/office/drawing/2014/main" id="{4D3B6700-44DB-46F6-9CBA-E2D199FD079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64A677-CAC3-43AB-A5C4-344DF7718118}"/>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47414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4FFD2-7135-470B-A7AC-D6480D4E05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92B93EC-5519-4F93-9AF7-F905BB506C32}"/>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4" name="Footer Placeholder 3">
            <a:extLst>
              <a:ext uri="{FF2B5EF4-FFF2-40B4-BE49-F238E27FC236}">
                <a16:creationId xmlns:a16="http://schemas.microsoft.com/office/drawing/2014/main" id="{83FF74B2-4026-4DCF-AC58-D9E8EE6941D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D5DBA8B-FF64-44E6-8448-97412E61BCEF}"/>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926001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8FC1DD-686A-42C8-8D2A-48CB06ACEBAE}"/>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3" name="Footer Placeholder 2">
            <a:extLst>
              <a:ext uri="{FF2B5EF4-FFF2-40B4-BE49-F238E27FC236}">
                <a16:creationId xmlns:a16="http://schemas.microsoft.com/office/drawing/2014/main" id="{632255D5-4479-447F-8AB9-76F6DDC3B3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6170D5-5C04-41EF-9A14-8DC38FAA7305}"/>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4273500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1F3C6-9E0A-4CB9-BF92-1F669DFA0D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202497F-F5F2-4FF1-BCB4-3A6F44AD28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5291AA-8CE8-413E-A1EC-ACBC4849C3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569F22A-140E-4C48-8056-C4031078AEED}"/>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25AA59BB-BA65-4BB6-9628-3DEDBBBE58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AC7B2E7-5244-4EA9-85FF-2FB828BFF066}"/>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96382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42834-6227-43E6-A14C-FC66D05EF404}"/>
              </a:ext>
            </a:extLst>
          </p:cNvPr>
          <p:cNvSpPr>
            <a:spLocks noGrp="1"/>
          </p:cNvSpPr>
          <p:nvPr>
            <p:ph type="title"/>
          </p:nvPr>
        </p:nvSpPr>
        <p:spPr/>
        <p:txBody>
          <a:bodyPr/>
          <a:lstStyle>
            <a:lvl1pPr>
              <a:defRPr>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EE29EA4-E57F-4250-82F2-7E12C9CE2C16}"/>
              </a:ext>
            </a:extLst>
          </p:cNvPr>
          <p:cNvSpPr>
            <a:spLocks noGrp="1"/>
          </p:cNvSpPr>
          <p:nvPr>
            <p:ph idx="1"/>
          </p:nvPr>
        </p:nvSpPr>
        <p:spPr/>
        <p:txBody>
          <a:bodyPr/>
          <a:lstStyle>
            <a:lvl1pPr>
              <a:defRPr>
                <a:latin typeface="Abadi Extra Light" panose="020B0204020104020204" pitchFamily="34" charset="0"/>
              </a:defRPr>
            </a:lvl1pPr>
            <a:lvl2pPr>
              <a:defRPr>
                <a:latin typeface="Abadi Extra Light" panose="020B0204020104020204" pitchFamily="34" charset="0"/>
              </a:defRPr>
            </a:lvl2pPr>
            <a:lvl3pPr>
              <a:defRPr>
                <a:latin typeface="Abadi Extra Light" panose="020B0204020104020204" pitchFamily="34" charset="0"/>
              </a:defRPr>
            </a:lvl3pPr>
            <a:lvl4pPr>
              <a:defRPr>
                <a:latin typeface="Abadi Extra Light" panose="020B0204020104020204" pitchFamily="34" charset="0"/>
              </a:defRPr>
            </a:lvl4pPr>
            <a:lvl5pPr>
              <a:defRPr>
                <a:latin typeface="Abadi Extra Light" panose="020B0204020104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6F836510-D7F9-4E86-8701-313FB992F4B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19A156EC-A736-44FC-92ED-890A9CC0FD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91C04D-971C-4D8F-B592-7A1E4835FE1A}"/>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A005735E-94C6-6D4D-A6C0-41FA0C22F0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4088945348"/>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1EC3D-4AD0-49F3-AF9B-5485DB37E5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D9134F1-5B2C-41BA-BF46-2D59421781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117FD0E-2487-4E28-88A4-5C0D36A30D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6C0FBEF-F690-4C1D-9650-41EEB83D733A}"/>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6" name="Footer Placeholder 5">
            <a:extLst>
              <a:ext uri="{FF2B5EF4-FFF2-40B4-BE49-F238E27FC236}">
                <a16:creationId xmlns:a16="http://schemas.microsoft.com/office/drawing/2014/main" id="{187DAB6C-8D3C-4AD2-8647-5A6171D3A3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9B54FD-A33B-4376-A462-A063703C58E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9827996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4B00A-087F-4018-9663-29BA6DD31BB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DDD29AA-23A1-4228-964C-2C102ED7FE3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93FA4-F92F-4AD6-9591-16F4956F0D36}"/>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1845F7DE-BD11-4085-B86A-536B34A601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E07DAE-F51A-43A8-B53A-7F7483766CBB}"/>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166264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B88D02-B74D-471C-961A-A0A395AF1B2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C3C9D4-0186-4578-8F31-22CE3A0A22A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D641FB-08A4-45C2-93A3-129F8CEE98B4}"/>
              </a:ext>
            </a:extLst>
          </p:cNvPr>
          <p:cNvSpPr>
            <a:spLocks noGrp="1"/>
          </p:cNvSpPr>
          <p:nvPr>
            <p:ph type="dt" sz="half" idx="10"/>
          </p:nvPr>
        </p:nvSpPr>
        <p:spPr/>
        <p:txBody>
          <a:body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F59DB40C-EDC2-4CC2-A5F5-D278A7890E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F0DB8B-B9EF-48EC-B366-29072C73BD7C}"/>
              </a:ext>
            </a:extLst>
          </p:cNvPr>
          <p:cNvSpPr>
            <a:spLocks noGrp="1"/>
          </p:cNvSpPr>
          <p:nvPr>
            <p:ph type="sldNum" sz="quarter" idx="12"/>
          </p:nvPr>
        </p:nvSpPr>
        <p:spPr/>
        <p:txBody>
          <a:bodyPr/>
          <a:lstStyle/>
          <a:p>
            <a:fld id="{B6DDD644-2A20-4C6C-92A9-93C901197A62}" type="slidenum">
              <a:rPr lang="en-US" smtClean="0"/>
              <a:t>‹#›</a:t>
            </a:fld>
            <a:endParaRPr lang="en-US"/>
          </a:p>
        </p:txBody>
      </p:sp>
    </p:spTree>
    <p:extLst>
      <p:ext uri="{BB962C8B-B14F-4D97-AF65-F5344CB8AC3E}">
        <p14:creationId xmlns:p14="http://schemas.microsoft.com/office/powerpoint/2010/main" val="2013586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2F2D1-6F25-4777-B208-789825B363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3BA7F2-CFD1-429C-9AB1-B675F2521A1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72AE722-1798-4446-85C1-6B10C6A4A3D1}"/>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F2FD41EC-2BFD-4B4F-8F86-94CAB7D04E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78F383-B060-411E-9F0D-89670EF4E598}"/>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7" name="Picture 6" descr="A close up of a logo&#10;&#10;Description automatically generated">
            <a:extLst>
              <a:ext uri="{FF2B5EF4-FFF2-40B4-BE49-F238E27FC236}">
                <a16:creationId xmlns:a16="http://schemas.microsoft.com/office/drawing/2014/main" id="{85456B53-F43E-3644-AC31-AB99E6C978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673869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5EFC7-7177-4488-990D-84C133CD43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4B37315-CFEA-45BD-B26E-946C5217647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1CF2FE-7A76-4474-B771-2A7EAB1EDC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A6DEA97-619E-4D30-AF86-0100E4EE6A9C}"/>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24F78248-381D-4EB3-8A64-7E898EE428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C47CE9-65A7-4670-90D2-DC2A66140C44}"/>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C8EDFD37-93F4-2443-B69A-9B60720B8A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397492430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643B6-4871-46DF-B1FE-079EE665A729}"/>
              </a:ext>
            </a:extLst>
          </p:cNvPr>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A38A527-A5E6-4485-8F33-75CE2728C3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4DF0B86-833A-4AC1-AF93-78FEDD6BA18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BD825545-B582-4F6F-8D88-9DF72E009D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E86D8F6-D52C-4237-AD8B-87BD21A3F35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EAA2AC89-4733-4557-A129-DFBA068E71EE}"/>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8" name="Footer Placeholder 7">
            <a:extLst>
              <a:ext uri="{FF2B5EF4-FFF2-40B4-BE49-F238E27FC236}">
                <a16:creationId xmlns:a16="http://schemas.microsoft.com/office/drawing/2014/main" id="{3AD1B561-722F-4900-8768-30C95BC907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A01803-E003-41EC-B804-8996E216CCDC}"/>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10" name="Picture 9" descr="A close up of a logo&#10;&#10;Description automatically generated">
            <a:extLst>
              <a:ext uri="{FF2B5EF4-FFF2-40B4-BE49-F238E27FC236}">
                <a16:creationId xmlns:a16="http://schemas.microsoft.com/office/drawing/2014/main" id="{0166DA60-D89B-B14F-9C3B-165C3D0350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183766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357EF-178D-49E0-BA04-A80A47FE200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A20F8F-EA39-48B5-B8D4-264815C5AA24}"/>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4" name="Footer Placeholder 3">
            <a:extLst>
              <a:ext uri="{FF2B5EF4-FFF2-40B4-BE49-F238E27FC236}">
                <a16:creationId xmlns:a16="http://schemas.microsoft.com/office/drawing/2014/main" id="{9E36F4F2-F0E7-4B79-A866-C1C866B88F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DF0B4B-2C3B-4830-A0FD-2FA2DA73B761}"/>
              </a:ext>
            </a:extLst>
          </p:cNvPr>
          <p:cNvSpPr>
            <a:spLocks noGrp="1"/>
          </p:cNvSpPr>
          <p:nvPr>
            <p:ph type="sldNum" sz="quarter" idx="12"/>
          </p:nvPr>
        </p:nvSpPr>
        <p:spPr/>
        <p:txBody>
          <a:bodyPr/>
          <a:lstStyle/>
          <a:p>
            <a:fld id="{312799F0-CE66-49E5-B47A-E713E6DDC2E3}" type="slidenum">
              <a:rPr lang="en-US" smtClean="0"/>
              <a:t>‹#›</a:t>
            </a:fld>
            <a:endParaRPr lang="en-US"/>
          </a:p>
        </p:txBody>
      </p:sp>
      <p:sp>
        <p:nvSpPr>
          <p:cNvPr id="7" name="SmartArt Placeholder 6">
            <a:extLst>
              <a:ext uri="{FF2B5EF4-FFF2-40B4-BE49-F238E27FC236}">
                <a16:creationId xmlns:a16="http://schemas.microsoft.com/office/drawing/2014/main" id="{12CC1BD1-5419-4E9A-A164-DA46B42FB5A4}"/>
              </a:ext>
            </a:extLst>
          </p:cNvPr>
          <p:cNvSpPr>
            <a:spLocks noGrp="1"/>
          </p:cNvSpPr>
          <p:nvPr>
            <p:ph type="dgm" sz="quarter" idx="13"/>
          </p:nvPr>
        </p:nvSpPr>
        <p:spPr>
          <a:xfrm>
            <a:off x="838200" y="1782763"/>
            <a:ext cx="6246813" cy="4441825"/>
          </a:xfrm>
        </p:spPr>
        <p:txBody>
          <a:bodyPr/>
          <a:lstStyle/>
          <a:p>
            <a:r>
              <a:rPr lang="en-US"/>
              <a:t>Click icon to add SmartArt graphic</a:t>
            </a:r>
          </a:p>
        </p:txBody>
      </p:sp>
      <p:pic>
        <p:nvPicPr>
          <p:cNvPr id="8" name="Picture 7" descr="A close up of a logo&#10;&#10;Description automatically generated">
            <a:extLst>
              <a:ext uri="{FF2B5EF4-FFF2-40B4-BE49-F238E27FC236}">
                <a16:creationId xmlns:a16="http://schemas.microsoft.com/office/drawing/2014/main" id="{B56FDC15-BBFB-9140-8F42-C04D56779EB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2140689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2B708A5-1BAD-407B-A73A-587BC379180F}"/>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3" name="Footer Placeholder 2">
            <a:extLst>
              <a:ext uri="{FF2B5EF4-FFF2-40B4-BE49-F238E27FC236}">
                <a16:creationId xmlns:a16="http://schemas.microsoft.com/office/drawing/2014/main" id="{A571EEF6-D55C-47C5-A5E9-2AAB21D4AF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241786E-8505-4A87-8FBC-C8DB7924E1F4}"/>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5" name="Picture 4" descr="A close up of a logo&#10;&#10;Description automatically generated">
            <a:extLst>
              <a:ext uri="{FF2B5EF4-FFF2-40B4-BE49-F238E27FC236}">
                <a16:creationId xmlns:a16="http://schemas.microsoft.com/office/drawing/2014/main" id="{857CBBC0-73CB-7A41-992A-040515D3160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1508512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DDEEF-6AFB-469A-93C5-7C2ECF740C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4776B2-AC94-4B54-B5EB-F3442194F8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0374C17-408F-438E-B5CC-8FAEB52D35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A486EB6-A415-42A3-A825-F371C271D019}"/>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46B09732-EE09-45B7-8C69-7734219945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DEF56E-8B0F-42BF-81F1-D14347A385A3}"/>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13B89063-7109-C04D-BC45-F489FE2395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300630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EA21C-27B1-4C10-B451-11E0F7A321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6EE3BBB-1B9D-4724-8397-461E4F9006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425E5C4-1650-45AB-BEBC-9A703DC2BC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1CFDAE6-DB9A-42D3-B951-6670A2E4B871}"/>
              </a:ext>
            </a:extLst>
          </p:cNvPr>
          <p:cNvSpPr>
            <a:spLocks noGrp="1"/>
          </p:cNvSpPr>
          <p:nvPr>
            <p:ph type="dt" sz="half" idx="10"/>
          </p:nvPr>
        </p:nvSpPr>
        <p:spPr>
          <a:xfrm>
            <a:off x="838200" y="6356350"/>
            <a:ext cx="2743200" cy="365125"/>
          </a:xfrm>
          <a:prstGeom prst="rect">
            <a:avLst/>
          </a:prstGeom>
        </p:spPr>
        <p:txBody>
          <a:bodyPr/>
          <a:lstStyle/>
          <a:p>
            <a:fld id="{D175C473-6149-4A14-A5BD-3A118918C45F}" type="datetimeFigureOut">
              <a:rPr lang="en-US" smtClean="0"/>
              <a:t>7/15/19</a:t>
            </a:fld>
            <a:endParaRPr lang="en-US"/>
          </a:p>
        </p:txBody>
      </p:sp>
      <p:sp>
        <p:nvSpPr>
          <p:cNvPr id="6" name="Footer Placeholder 5">
            <a:extLst>
              <a:ext uri="{FF2B5EF4-FFF2-40B4-BE49-F238E27FC236}">
                <a16:creationId xmlns:a16="http://schemas.microsoft.com/office/drawing/2014/main" id="{D9203B69-424F-4F69-BB04-5B03E4EE721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F949CF-C092-450D-856E-E6BC28135D59}"/>
              </a:ext>
            </a:extLst>
          </p:cNvPr>
          <p:cNvSpPr>
            <a:spLocks noGrp="1"/>
          </p:cNvSpPr>
          <p:nvPr>
            <p:ph type="sldNum" sz="quarter" idx="12"/>
          </p:nvPr>
        </p:nvSpPr>
        <p:spPr/>
        <p:txBody>
          <a:bodyPr/>
          <a:lstStyle/>
          <a:p>
            <a:fld id="{312799F0-CE66-49E5-B47A-E713E6DDC2E3}" type="slidenum">
              <a:rPr lang="en-US" smtClean="0"/>
              <a:t>‹#›</a:t>
            </a:fld>
            <a:endParaRPr lang="en-US"/>
          </a:p>
        </p:txBody>
      </p:sp>
      <p:pic>
        <p:nvPicPr>
          <p:cNvPr id="8" name="Picture 7" descr="A close up of a logo&#10;&#10;Description automatically generated">
            <a:extLst>
              <a:ext uri="{FF2B5EF4-FFF2-40B4-BE49-F238E27FC236}">
                <a16:creationId xmlns:a16="http://schemas.microsoft.com/office/drawing/2014/main" id="{2846FDC7-77C5-2F4B-8534-8DF0E6B6839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32720" y="305118"/>
            <a:ext cx="1569720" cy="862859"/>
          </a:xfrm>
          <a:prstGeom prst="rect">
            <a:avLst/>
          </a:prstGeom>
        </p:spPr>
      </p:pic>
    </p:spTree>
    <p:extLst>
      <p:ext uri="{BB962C8B-B14F-4D97-AF65-F5344CB8AC3E}">
        <p14:creationId xmlns:p14="http://schemas.microsoft.com/office/powerpoint/2010/main" val="483660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22660"/>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1DFEE9-430C-4829-A056-646BA5BDB8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ADAEFC5-910C-4F52-AB25-5BA410990F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EEE6D2-D035-42C3-B789-92A95366C4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75C473-6149-4A14-A5BD-3A118918C45F}" type="datetimeFigureOut">
              <a:rPr lang="en-US" smtClean="0"/>
              <a:t>7/15/19</a:t>
            </a:fld>
            <a:endParaRPr lang="en-US"/>
          </a:p>
        </p:txBody>
      </p:sp>
      <p:sp>
        <p:nvSpPr>
          <p:cNvPr id="5" name="Footer Placeholder 4">
            <a:extLst>
              <a:ext uri="{FF2B5EF4-FFF2-40B4-BE49-F238E27FC236}">
                <a16:creationId xmlns:a16="http://schemas.microsoft.com/office/drawing/2014/main" id="{FDE0B3C7-9980-464E-AA9D-A8C82B105D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776626-2A04-47F9-B199-6F303AF73C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2799F0-CE66-49E5-B47A-E713E6DDC2E3}" type="slidenum">
              <a:rPr lang="en-US" smtClean="0"/>
              <a:t>‹#›</a:t>
            </a:fld>
            <a:endParaRPr lang="en-US"/>
          </a:p>
        </p:txBody>
      </p:sp>
    </p:spTree>
    <p:extLst>
      <p:ext uri="{BB962C8B-B14F-4D97-AF65-F5344CB8AC3E}">
        <p14:creationId xmlns:p14="http://schemas.microsoft.com/office/powerpoint/2010/main" val="273073646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53FEED-BD02-4515-8A53-AC72D1DB2F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EB98E9-C483-4988-978F-1BE5C5FE8D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38270B-3FBE-4974-B42C-09230DCC17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2A863F-30C2-4F6E-BC9F-9FA93F36CA2E}" type="datetimeFigureOut">
              <a:rPr lang="en-US" smtClean="0"/>
              <a:t>7/15/19</a:t>
            </a:fld>
            <a:endParaRPr lang="en-US"/>
          </a:p>
        </p:txBody>
      </p:sp>
      <p:sp>
        <p:nvSpPr>
          <p:cNvPr id="5" name="Footer Placeholder 4">
            <a:extLst>
              <a:ext uri="{FF2B5EF4-FFF2-40B4-BE49-F238E27FC236}">
                <a16:creationId xmlns:a16="http://schemas.microsoft.com/office/drawing/2014/main" id="{E84F0B87-590F-4AC6-AB89-350583BC14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2F58943-99D9-41F2-86C8-346D654BCE0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DDD644-2A20-4C6C-92A9-93C901197A62}" type="slidenum">
              <a:rPr lang="en-US" smtClean="0"/>
              <a:t>‹#›</a:t>
            </a:fld>
            <a:endParaRPr lang="en-US"/>
          </a:p>
        </p:txBody>
      </p:sp>
    </p:spTree>
    <p:extLst>
      <p:ext uri="{BB962C8B-B14F-4D97-AF65-F5344CB8AC3E}">
        <p14:creationId xmlns:p14="http://schemas.microsoft.com/office/powerpoint/2010/main" val="2077800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hyperlink" Target="http://commons.wikimedia.org/wiki/File:Power_Lines.jpg" TargetMode="External"/><Relationship Id="rId1" Type="http://schemas.openxmlformats.org/officeDocument/2006/relationships/slideLayout" Target="../slideLayouts/slideLayout4.xml"/><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ideo" Target="https://www.youtube.com/embed/bUUAOkHvjf4?feature=oembed" TargetMode="External"/><Relationship Id="rId6" Type="http://schemas.openxmlformats.org/officeDocument/2006/relationships/hyperlink" Target="https://www.youtube.com/watch?time_continue=4&amp;v=bUUAOkHvjf4" TargetMode="External"/><Relationship Id="rId5" Type="http://schemas.openxmlformats.org/officeDocument/2006/relationships/hyperlink" Target="http://www.eiolca.net/tutorial/index.html" TargetMode="Externa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28.png"/><Relationship Id="rId2" Type="http://schemas.openxmlformats.org/officeDocument/2006/relationships/hyperlink" Target="https://www.anl.gov/es/lifecycle-analysis" TargetMode="External"/><Relationship Id="rId1" Type="http://schemas.openxmlformats.org/officeDocument/2006/relationships/slideLayout" Target="../slideLayouts/slideLayout4.xml"/><Relationship Id="rId6" Type="http://schemas.openxmlformats.org/officeDocument/2006/relationships/hyperlink" Target="https://onlinelibrary.wiley.com/journal/15309290" TargetMode="External"/><Relationship Id="rId5" Type="http://schemas.openxmlformats.org/officeDocument/2006/relationships/image" Target="../media/image27.jpeg"/><Relationship Id="rId4" Type="http://schemas.openxmlformats.org/officeDocument/2006/relationships/hyperlink" Target="http://www.eiolca.net/"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www.eiolca.net/Method/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cid:ii_js5dkdwq0" TargetMode="External"/><Relationship Id="rId7" Type="http://schemas.openxmlformats.org/officeDocument/2006/relationships/image" Target="cid:ii_js5dkrti3" TargetMode="External"/><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cid:ii_js5dklpj1" TargetMode="External"/><Relationship Id="rId4" Type="http://schemas.openxmlformats.org/officeDocument/2006/relationships/image" Target="../media/image6.png"/><Relationship Id="rId9" Type="http://schemas.openxmlformats.org/officeDocument/2006/relationships/image" Target="cid:ii_js5dkom42"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cid:ii_js5dkom42" TargetMode="External"/><Relationship Id="rId7" Type="http://schemas.openxmlformats.org/officeDocument/2006/relationships/image" Target="cid:ii_js5dklpj1" TargetMode="Externa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cid:ii_js5dkdwq0" TargetMode="External"/><Relationship Id="rId4" Type="http://schemas.openxmlformats.org/officeDocument/2006/relationships/image" Target="../media/image5.png"/><Relationship Id="rId9" Type="http://schemas.openxmlformats.org/officeDocument/2006/relationships/image" Target="cid:ii_js5dkrti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sv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 Id="rId9" Type="http://schemas.openxmlformats.org/officeDocument/2006/relationships/hyperlink" Target="http://www.eiolca.net/Method/LCA_Primer.html"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erson cooking food on a table&#10;&#10;Description automatically generated">
            <a:extLst>
              <a:ext uri="{FF2B5EF4-FFF2-40B4-BE49-F238E27FC236}">
                <a16:creationId xmlns:a16="http://schemas.microsoft.com/office/drawing/2014/main" id="{C66957B8-393F-A24F-A3CE-64A342EDB6D1}"/>
              </a:ext>
            </a:extLst>
          </p:cNvPr>
          <p:cNvPicPr>
            <a:picLocks noChangeAspect="1"/>
          </p:cNvPicPr>
          <p:nvPr/>
        </p:nvPicPr>
        <p:blipFill rotWithShape="1">
          <a:blip r:embed="rId2">
            <a:alphaModFix amt="85000"/>
            <a:extLst>
              <a:ext uri="{28A0092B-C50C-407E-A947-70E740481C1C}">
                <a14:useLocalDpi xmlns:a14="http://schemas.microsoft.com/office/drawing/2010/main" val="0"/>
              </a:ext>
            </a:extLst>
          </a:blip>
          <a:srcRect t="2308" b="22693"/>
          <a:stretch/>
        </p:blipFill>
        <p:spPr>
          <a:xfrm>
            <a:off x="0" y="-1"/>
            <a:ext cx="12192000" cy="6858001"/>
          </a:xfrm>
          <a:prstGeom prst="rect">
            <a:avLst/>
          </a:prstGeom>
        </p:spPr>
      </p:pic>
      <p:sp>
        <p:nvSpPr>
          <p:cNvPr id="21" name="Rectangle 20">
            <a:extLst>
              <a:ext uri="{FF2B5EF4-FFF2-40B4-BE49-F238E27FC236}">
                <a16:creationId xmlns:a16="http://schemas.microsoft.com/office/drawing/2014/main" id="{D2BCDFC2-DDEC-E541-BCD4-9C1615049E9B}"/>
              </a:ext>
            </a:extLst>
          </p:cNvPr>
          <p:cNvSpPr/>
          <p:nvPr/>
        </p:nvSpPr>
        <p:spPr>
          <a:xfrm>
            <a:off x="0" y="0"/>
            <a:ext cx="12192000" cy="6858000"/>
          </a:xfrm>
          <a:prstGeom prst="rect">
            <a:avLst/>
          </a:prstGeom>
          <a:solidFill>
            <a:srgbClr val="12266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E2674A8-7F78-4D1D-8050-03D6772F8B58}"/>
              </a:ext>
            </a:extLst>
          </p:cNvPr>
          <p:cNvSpPr>
            <a:spLocks noGrp="1"/>
          </p:cNvSpPr>
          <p:nvPr>
            <p:ph type="ctrTitle"/>
          </p:nvPr>
        </p:nvSpPr>
        <p:spPr>
          <a:xfrm>
            <a:off x="850641" y="1267962"/>
            <a:ext cx="10490718" cy="2387600"/>
          </a:xfrm>
        </p:spPr>
        <p:txBody>
          <a:bodyPr/>
          <a:lstStyle/>
          <a:p>
            <a:r>
              <a:rPr lang="en-US" dirty="0">
                <a:solidFill>
                  <a:schemeClr val="bg1"/>
                </a:solidFill>
              </a:rPr>
              <a:t>Analytical Tools: </a:t>
            </a:r>
            <a:br>
              <a:rPr lang="en-US" sz="6600" dirty="0">
                <a:solidFill>
                  <a:schemeClr val="bg1"/>
                </a:solidFill>
              </a:rPr>
            </a:br>
            <a:r>
              <a:rPr lang="en-US" sz="6600" dirty="0">
                <a:solidFill>
                  <a:schemeClr val="bg1"/>
                </a:solidFill>
              </a:rPr>
              <a:t>Life-Cycle Assessment</a:t>
            </a:r>
          </a:p>
        </p:txBody>
      </p:sp>
      <p:sp>
        <p:nvSpPr>
          <p:cNvPr id="22" name="Subtitle 2">
            <a:extLst>
              <a:ext uri="{FF2B5EF4-FFF2-40B4-BE49-F238E27FC236}">
                <a16:creationId xmlns:a16="http://schemas.microsoft.com/office/drawing/2014/main" id="{10FC8769-73AD-9840-8603-8E7A3C7B1B63}"/>
              </a:ext>
            </a:extLst>
          </p:cNvPr>
          <p:cNvSpPr txBox="1">
            <a:spLocks/>
          </p:cNvSpPr>
          <p:nvPr/>
        </p:nvSpPr>
        <p:spPr>
          <a:xfrm>
            <a:off x="1524000" y="3602038"/>
            <a:ext cx="9144000" cy="1655762"/>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US" sz="2400" dirty="0">
                <a:solidFill>
                  <a:schemeClr val="bg1"/>
                </a:solidFill>
                <a:latin typeface="Abadi" panose="020B0604020104020204" pitchFamily="34" charset="0"/>
                <a:cs typeface="Aharoni" panose="02010803020104030203" pitchFamily="2" charset="-79"/>
              </a:rPr>
              <a:t>Date</a:t>
            </a:r>
          </a:p>
          <a:p>
            <a:pPr marL="0" indent="0" algn="ctr">
              <a:buNone/>
            </a:pPr>
            <a:r>
              <a:rPr lang="en-US" sz="2400" dirty="0">
                <a:solidFill>
                  <a:schemeClr val="bg1"/>
                </a:solidFill>
                <a:latin typeface="Abadi" panose="020B0604020104020204" pitchFamily="34" charset="0"/>
                <a:cs typeface="Aharoni" panose="02010803020104030203" pitchFamily="2" charset="-79"/>
              </a:rPr>
              <a:t>Location</a:t>
            </a:r>
          </a:p>
          <a:p>
            <a:pPr marL="0" indent="0" algn="ctr">
              <a:buNone/>
            </a:pPr>
            <a:r>
              <a:rPr lang="en-US" sz="2400" dirty="0">
                <a:solidFill>
                  <a:schemeClr val="bg1"/>
                </a:solidFill>
                <a:latin typeface="Abadi" panose="020B0604020104020204" pitchFamily="34" charset="0"/>
                <a:cs typeface="Aharoni" panose="02010803020104030203" pitchFamily="2" charset="-79"/>
              </a:rPr>
              <a:t>Teacher</a:t>
            </a:r>
          </a:p>
        </p:txBody>
      </p:sp>
      <p:grpSp>
        <p:nvGrpSpPr>
          <p:cNvPr id="10" name="Group 9">
            <a:extLst>
              <a:ext uri="{FF2B5EF4-FFF2-40B4-BE49-F238E27FC236}">
                <a16:creationId xmlns:a16="http://schemas.microsoft.com/office/drawing/2014/main" id="{39CE9A09-1CCD-A047-A510-11F6C6E286F8}"/>
              </a:ext>
            </a:extLst>
          </p:cNvPr>
          <p:cNvGrpSpPr/>
          <p:nvPr/>
        </p:nvGrpSpPr>
        <p:grpSpPr>
          <a:xfrm>
            <a:off x="0" y="5849092"/>
            <a:ext cx="12192000" cy="1052945"/>
            <a:chOff x="0" y="5849092"/>
            <a:chExt cx="12192000" cy="1052945"/>
          </a:xfrm>
          <a:solidFill>
            <a:schemeClr val="bg1"/>
          </a:solidFill>
        </p:grpSpPr>
        <p:sp>
          <p:nvSpPr>
            <p:cNvPr id="15" name="Rectangle 14">
              <a:extLst>
                <a:ext uri="{FF2B5EF4-FFF2-40B4-BE49-F238E27FC236}">
                  <a16:creationId xmlns:a16="http://schemas.microsoft.com/office/drawing/2014/main" id="{7E8443B6-1DF0-5744-8C7F-2940DA358CAB}"/>
                </a:ext>
              </a:extLst>
            </p:cNvPr>
            <p:cNvSpPr/>
            <p:nvPr/>
          </p:nvSpPr>
          <p:spPr>
            <a:xfrm>
              <a:off x="0" y="5849092"/>
              <a:ext cx="12192000" cy="105294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close up of a logo&#10;&#10;Description automatically generated">
              <a:extLst>
                <a:ext uri="{FF2B5EF4-FFF2-40B4-BE49-F238E27FC236}">
                  <a16:creationId xmlns:a16="http://schemas.microsoft.com/office/drawing/2014/main" id="{3789ED02-897A-7B47-ADBB-6E24C3802F60}"/>
                </a:ext>
              </a:extLst>
            </p:cNvPr>
            <p:cNvPicPr>
              <a:picLocks noChangeAspect="1"/>
            </p:cNvPicPr>
            <p:nvPr/>
          </p:nvPicPr>
          <p:blipFill>
            <a:blip r:embed="rId3"/>
            <a:stretch>
              <a:fillRect/>
            </a:stretch>
          </p:blipFill>
          <p:spPr>
            <a:xfrm>
              <a:off x="9965162" y="6008927"/>
              <a:ext cx="1405675" cy="763146"/>
            </a:xfrm>
            <a:prstGeom prst="rect">
              <a:avLst/>
            </a:prstGeom>
            <a:grpFill/>
            <a:ln>
              <a:noFill/>
            </a:ln>
          </p:spPr>
        </p:pic>
        <p:pic>
          <p:nvPicPr>
            <p:cNvPr id="17" name="Picture 16">
              <a:extLst>
                <a:ext uri="{FF2B5EF4-FFF2-40B4-BE49-F238E27FC236}">
                  <a16:creationId xmlns:a16="http://schemas.microsoft.com/office/drawing/2014/main" id="{92EDAB2B-72D7-C04C-AE1D-E4878F28D139}"/>
                </a:ext>
              </a:extLst>
            </p:cNvPr>
            <p:cNvPicPr/>
            <p:nvPr/>
          </p:nvPicPr>
          <p:blipFill rotWithShape="1">
            <a:blip r:embed="rId4">
              <a:extLst>
                <a:ext uri="{28A0092B-C50C-407E-A947-70E740481C1C}">
                  <a14:useLocalDpi xmlns:a14="http://schemas.microsoft.com/office/drawing/2010/main" val="0"/>
                </a:ext>
              </a:extLst>
            </a:blip>
            <a:srcRect l="422" t="16015" r="422" b="12919"/>
            <a:stretch/>
          </p:blipFill>
          <p:spPr bwMode="auto">
            <a:xfrm>
              <a:off x="273042" y="6034844"/>
              <a:ext cx="7716923" cy="763146"/>
            </a:xfrm>
            <a:prstGeom prst="rect">
              <a:avLst/>
            </a:prstGeom>
            <a:grpFill/>
            <a:ln>
              <a:noFill/>
            </a:ln>
            <a:extLst>
              <a:ext uri="{53640926-AAD7-44D8-BBD7-CCE9431645EC}">
                <a14:shadowObscured xmlns:a14="http://schemas.microsoft.com/office/drawing/2010/main"/>
              </a:ext>
            </a:extLst>
          </p:spPr>
        </p:pic>
        <p:pic>
          <p:nvPicPr>
            <p:cNvPr id="18" name="Picture 17" descr="A close up of a sign&#10;&#10;Description automatically generated">
              <a:extLst>
                <a:ext uri="{FF2B5EF4-FFF2-40B4-BE49-F238E27FC236}">
                  <a16:creationId xmlns:a16="http://schemas.microsoft.com/office/drawing/2014/main" id="{A74607F2-57EC-FC42-8212-810D3A0B40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26937" y="5901439"/>
              <a:ext cx="1198418" cy="948313"/>
            </a:xfrm>
            <a:prstGeom prst="rect">
              <a:avLst/>
            </a:prstGeom>
            <a:grpFill/>
          </p:spPr>
        </p:pic>
      </p:grpSp>
    </p:spTree>
    <p:extLst>
      <p:ext uri="{BB962C8B-B14F-4D97-AF65-F5344CB8AC3E}">
        <p14:creationId xmlns:p14="http://schemas.microsoft.com/office/powerpoint/2010/main" val="1143026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DC834-C997-40A7-BB35-01C3F640E31C}"/>
              </a:ext>
            </a:extLst>
          </p:cNvPr>
          <p:cNvSpPr>
            <a:spLocks noGrp="1"/>
          </p:cNvSpPr>
          <p:nvPr>
            <p:ph type="title"/>
          </p:nvPr>
        </p:nvSpPr>
        <p:spPr>
          <a:xfrm>
            <a:off x="576943" y="185034"/>
            <a:ext cx="6842759" cy="1685744"/>
          </a:xfrm>
        </p:spPr>
        <p:txBody>
          <a:bodyPr>
            <a:normAutofit/>
          </a:bodyPr>
          <a:lstStyle/>
          <a:p>
            <a:r>
              <a:rPr lang="en-US" sz="4800" dirty="0">
                <a:solidFill>
                  <a:srgbClr val="122660"/>
                </a:solidFill>
              </a:rPr>
              <a:t>Transportation Impacts</a:t>
            </a:r>
          </a:p>
        </p:txBody>
      </p:sp>
      <p:pic>
        <p:nvPicPr>
          <p:cNvPr id="5" name="Content Placeholder 4" descr="A close up of an animal&#10;&#10;Description automatically generated">
            <a:extLst>
              <a:ext uri="{FF2B5EF4-FFF2-40B4-BE49-F238E27FC236}">
                <a16:creationId xmlns:a16="http://schemas.microsoft.com/office/drawing/2014/main" id="{5488541E-DD35-4FA8-BDF2-A3688BF87D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24651" y="1370806"/>
            <a:ext cx="3790406" cy="5193422"/>
          </a:xfrm>
          <a:prstGeom prst="rect">
            <a:avLst/>
          </a:prstGeom>
          <a:solidFill>
            <a:srgbClr val="FFFFFF">
              <a:shade val="85000"/>
            </a:srgbClr>
          </a:solidFill>
          <a:ln w="190500" cap="rnd">
            <a:solidFill>
              <a:srgbClr val="95C42A"/>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a:extLst>
              <a:ext uri="{FF2B5EF4-FFF2-40B4-BE49-F238E27FC236}">
                <a16:creationId xmlns:a16="http://schemas.microsoft.com/office/drawing/2014/main" id="{1C6ECE92-0825-42BE-A600-640E904C3DED}"/>
              </a:ext>
            </a:extLst>
          </p:cNvPr>
          <p:cNvSpPr txBox="1"/>
          <p:nvPr/>
        </p:nvSpPr>
        <p:spPr>
          <a:xfrm>
            <a:off x="576943" y="1690688"/>
            <a:ext cx="6842760" cy="3524042"/>
          </a:xfrm>
          <a:prstGeom prst="rect">
            <a:avLst/>
          </a:prstGeom>
          <a:noFill/>
        </p:spPr>
        <p:txBody>
          <a:bodyPr wrap="square" rtlCol="0">
            <a:spAutoFit/>
          </a:bodyPr>
          <a:lstStyle/>
          <a:p>
            <a:pPr marL="571500" indent="-571500">
              <a:spcBef>
                <a:spcPts val="600"/>
              </a:spcBef>
              <a:spcAft>
                <a:spcPts val="1800"/>
              </a:spcAft>
              <a:buFont typeface="Arial" panose="020B0604020202020204" pitchFamily="34" charset="0"/>
              <a:buChar char="•"/>
            </a:pPr>
            <a:r>
              <a:rPr lang="en-US" sz="2800" dirty="0">
                <a:solidFill>
                  <a:srgbClr val="122660"/>
                </a:solidFill>
                <a:latin typeface="Abadi Extra Light" panose="020B0204020104020204" pitchFamily="34" charset="0"/>
              </a:rPr>
              <a:t>Occurs </a:t>
            </a:r>
            <a:r>
              <a:rPr lang="en-US" sz="2800" b="1" dirty="0">
                <a:solidFill>
                  <a:srgbClr val="122660"/>
                </a:solidFill>
                <a:latin typeface="Abadi Extra Light" panose="020B0204020104020204" pitchFamily="34" charset="0"/>
              </a:rPr>
              <a:t>throughout the cycle</a:t>
            </a:r>
          </a:p>
          <a:p>
            <a:pPr marL="571500" indent="-571500">
              <a:spcBef>
                <a:spcPts val="600"/>
              </a:spcBef>
              <a:spcAft>
                <a:spcPts val="1800"/>
              </a:spcAft>
              <a:buFont typeface="Arial" panose="020B0604020202020204" pitchFamily="34" charset="0"/>
              <a:buChar char="•"/>
            </a:pPr>
            <a:r>
              <a:rPr lang="en-US" sz="2800" dirty="0">
                <a:solidFill>
                  <a:srgbClr val="122660"/>
                </a:solidFill>
                <a:latin typeface="Abadi Extra Light" panose="020B0204020104020204" pitchFamily="34" charset="0"/>
              </a:rPr>
              <a:t>Can be a major factor</a:t>
            </a:r>
          </a:p>
          <a:p>
            <a:pPr marL="571500" indent="-571500">
              <a:spcBef>
                <a:spcPts val="600"/>
              </a:spcBef>
              <a:spcAft>
                <a:spcPts val="1800"/>
              </a:spcAft>
              <a:buFont typeface="Arial" panose="020B0604020202020204" pitchFamily="34" charset="0"/>
              <a:buChar char="•"/>
            </a:pPr>
            <a:r>
              <a:rPr lang="en-US" sz="2800" dirty="0">
                <a:solidFill>
                  <a:srgbClr val="122660"/>
                </a:solidFill>
                <a:latin typeface="Abadi Extra Light" panose="020B0204020104020204" pitchFamily="34" charset="0"/>
              </a:rPr>
              <a:t>Can be minimized by sourcing materials and products </a:t>
            </a:r>
            <a:r>
              <a:rPr lang="en-US" sz="2800" b="1" dirty="0">
                <a:solidFill>
                  <a:srgbClr val="122660"/>
                </a:solidFill>
                <a:latin typeface="Abadi Extra Light" panose="020B0204020104020204" pitchFamily="34" charset="0"/>
              </a:rPr>
              <a:t>closer to the point of consumption</a:t>
            </a:r>
          </a:p>
          <a:p>
            <a:endParaRPr lang="en-US" sz="2800" dirty="0"/>
          </a:p>
        </p:txBody>
      </p:sp>
      <p:sp>
        <p:nvSpPr>
          <p:cNvPr id="8" name="TextBox 7">
            <a:extLst>
              <a:ext uri="{FF2B5EF4-FFF2-40B4-BE49-F238E27FC236}">
                <a16:creationId xmlns:a16="http://schemas.microsoft.com/office/drawing/2014/main" id="{970AEE4C-4905-6B47-BF95-6DD8A6321016}"/>
              </a:ext>
            </a:extLst>
          </p:cNvPr>
          <p:cNvSpPr txBox="1"/>
          <p:nvPr/>
        </p:nvSpPr>
        <p:spPr>
          <a:xfrm>
            <a:off x="7824651" y="6425728"/>
            <a:ext cx="4591455" cy="276999"/>
          </a:xfrm>
          <a:prstGeom prst="rect">
            <a:avLst/>
          </a:prstGeom>
          <a:noFill/>
        </p:spPr>
        <p:txBody>
          <a:bodyPr wrap="square" rtlCol="0">
            <a:spAutoFit/>
          </a:bodyPr>
          <a:lstStyle/>
          <a:p>
            <a:r>
              <a:rPr lang="en-US" sz="1200" dirty="0">
                <a:solidFill>
                  <a:srgbClr val="122660"/>
                </a:solidFill>
              </a:rPr>
              <a:t>Source: Seuss, .</a:t>
            </a:r>
            <a:r>
              <a:rPr lang="en-US" sz="1200" i="1" dirty="0">
                <a:solidFill>
                  <a:srgbClr val="122660"/>
                </a:solidFill>
              </a:rPr>
              <a:t>The Lorax</a:t>
            </a:r>
            <a:r>
              <a:rPr lang="en-US" sz="1200" dirty="0">
                <a:solidFill>
                  <a:srgbClr val="122660"/>
                </a:solidFill>
              </a:rPr>
              <a:t>. , 1971</a:t>
            </a:r>
          </a:p>
        </p:txBody>
      </p:sp>
    </p:spTree>
    <p:extLst>
      <p:ext uri="{BB962C8B-B14F-4D97-AF65-F5344CB8AC3E}">
        <p14:creationId xmlns:p14="http://schemas.microsoft.com/office/powerpoint/2010/main" val="227827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42B6E-72C0-4C7C-A3F6-8EEA0D345A9A}"/>
              </a:ext>
            </a:extLst>
          </p:cNvPr>
          <p:cNvSpPr>
            <a:spLocks noGrp="1"/>
          </p:cNvSpPr>
          <p:nvPr>
            <p:ph type="title"/>
          </p:nvPr>
        </p:nvSpPr>
        <p:spPr>
          <a:xfrm>
            <a:off x="4962094" y="906822"/>
            <a:ext cx="6427838" cy="1325563"/>
          </a:xfrm>
        </p:spPr>
        <p:txBody>
          <a:bodyPr>
            <a:normAutofit/>
          </a:bodyPr>
          <a:lstStyle/>
          <a:p>
            <a:r>
              <a:rPr lang="en-US" sz="4800" dirty="0">
                <a:solidFill>
                  <a:srgbClr val="122660"/>
                </a:solidFill>
              </a:rPr>
              <a:t>End-of-Life Impacts</a:t>
            </a:r>
          </a:p>
        </p:txBody>
      </p:sp>
      <p:pic>
        <p:nvPicPr>
          <p:cNvPr id="6" name="Content Placeholder 5" descr="A picture containing container, indoor, table&#10;&#10;Description automatically generated">
            <a:extLst>
              <a:ext uri="{FF2B5EF4-FFF2-40B4-BE49-F238E27FC236}">
                <a16:creationId xmlns:a16="http://schemas.microsoft.com/office/drawing/2014/main" id="{F420537C-4E71-40B6-B40E-3E70626B7E7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2767"/>
          <a:stretch/>
        </p:blipFill>
        <p:spPr>
          <a:xfrm>
            <a:off x="0" y="0"/>
            <a:ext cx="4748981" cy="6858000"/>
          </a:xfrm>
        </p:spPr>
      </p:pic>
      <p:sp>
        <p:nvSpPr>
          <p:cNvPr id="7" name="Text Placeholder 4">
            <a:extLst>
              <a:ext uri="{FF2B5EF4-FFF2-40B4-BE49-F238E27FC236}">
                <a16:creationId xmlns:a16="http://schemas.microsoft.com/office/drawing/2014/main" id="{D3A6410A-E8DE-4DD3-AFFD-AE83C442FF87}"/>
              </a:ext>
            </a:extLst>
          </p:cNvPr>
          <p:cNvSpPr txBox="1">
            <a:spLocks/>
          </p:cNvSpPr>
          <p:nvPr/>
        </p:nvSpPr>
        <p:spPr>
          <a:xfrm>
            <a:off x="5287401" y="2232385"/>
            <a:ext cx="6644044" cy="42180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badi Extra Light" panose="020B02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badi Extra Light" panose="020B02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badi Extra Light" panose="020B02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badi Extra Light" panose="020B02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badi Extra Light" panose="020B02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122660"/>
                </a:solidFill>
              </a:rPr>
              <a:t>Can the product be recycled? </a:t>
            </a:r>
          </a:p>
          <a:p>
            <a:pPr lvl="1"/>
            <a:r>
              <a:rPr lang="en-US" dirty="0">
                <a:solidFill>
                  <a:srgbClr val="122660"/>
                </a:solidFill>
              </a:rPr>
              <a:t>And does the infrastructure exist to actually recycle it?</a:t>
            </a:r>
          </a:p>
          <a:p>
            <a:r>
              <a:rPr lang="en-US" dirty="0">
                <a:solidFill>
                  <a:srgbClr val="122660"/>
                </a:solidFill>
              </a:rPr>
              <a:t>How long does it take to decompose?</a:t>
            </a:r>
          </a:p>
          <a:p>
            <a:r>
              <a:rPr lang="en-US" dirty="0">
                <a:solidFill>
                  <a:srgbClr val="122660"/>
                </a:solidFill>
              </a:rPr>
              <a:t>Pollutants emitted during decomposition process?</a:t>
            </a:r>
          </a:p>
          <a:p>
            <a:pPr lvl="1"/>
            <a:r>
              <a:rPr lang="en-US" dirty="0">
                <a:solidFill>
                  <a:srgbClr val="122660"/>
                </a:solidFill>
              </a:rPr>
              <a:t>Ecotoxicity</a:t>
            </a:r>
          </a:p>
          <a:p>
            <a:pPr lvl="1"/>
            <a:r>
              <a:rPr lang="en-US" dirty="0">
                <a:solidFill>
                  <a:srgbClr val="122660"/>
                </a:solidFill>
              </a:rPr>
              <a:t>Greenhouse gases</a:t>
            </a:r>
          </a:p>
        </p:txBody>
      </p:sp>
      <p:sp>
        <p:nvSpPr>
          <p:cNvPr id="5" name="TextBox 4">
            <a:extLst>
              <a:ext uri="{FF2B5EF4-FFF2-40B4-BE49-F238E27FC236}">
                <a16:creationId xmlns:a16="http://schemas.microsoft.com/office/drawing/2014/main" id="{75EED492-C8FE-FB4B-B0B3-42854B9388C0}"/>
              </a:ext>
            </a:extLst>
          </p:cNvPr>
          <p:cNvSpPr txBox="1"/>
          <p:nvPr/>
        </p:nvSpPr>
        <p:spPr>
          <a:xfrm>
            <a:off x="0" y="6581001"/>
            <a:ext cx="4591455" cy="276999"/>
          </a:xfrm>
          <a:prstGeom prst="rect">
            <a:avLst/>
          </a:prstGeom>
          <a:noFill/>
        </p:spPr>
        <p:txBody>
          <a:bodyPr wrap="square" rtlCol="0">
            <a:spAutoFit/>
          </a:bodyPr>
          <a:lstStyle/>
          <a:p>
            <a:r>
              <a:rPr lang="en-US" sz="1200" dirty="0">
                <a:solidFill>
                  <a:srgbClr val="122660"/>
                </a:solidFill>
              </a:rPr>
              <a:t>Source: Seuss, .</a:t>
            </a:r>
            <a:r>
              <a:rPr lang="en-US" sz="1200" i="1" dirty="0">
                <a:solidFill>
                  <a:srgbClr val="122660"/>
                </a:solidFill>
              </a:rPr>
              <a:t>The Lorax</a:t>
            </a:r>
            <a:r>
              <a:rPr lang="en-US" sz="1200" dirty="0">
                <a:solidFill>
                  <a:srgbClr val="122660"/>
                </a:solidFill>
              </a:rPr>
              <a:t>. , 1971</a:t>
            </a:r>
          </a:p>
        </p:txBody>
      </p:sp>
    </p:spTree>
    <p:extLst>
      <p:ext uri="{BB962C8B-B14F-4D97-AF65-F5344CB8AC3E}">
        <p14:creationId xmlns:p14="http://schemas.microsoft.com/office/powerpoint/2010/main" val="2565124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F57AC-D0C9-456A-AD1C-E2F09F95DD91}"/>
              </a:ext>
            </a:extLst>
          </p:cNvPr>
          <p:cNvSpPr>
            <a:spLocks noGrp="1"/>
          </p:cNvSpPr>
          <p:nvPr>
            <p:ph type="title"/>
          </p:nvPr>
        </p:nvSpPr>
        <p:spPr/>
        <p:txBody>
          <a:bodyPr/>
          <a:lstStyle/>
          <a:p>
            <a:r>
              <a:rPr lang="en-US" dirty="0">
                <a:solidFill>
                  <a:srgbClr val="122660"/>
                </a:solidFill>
              </a:rPr>
              <a:t>Keep in mind…</a:t>
            </a:r>
          </a:p>
        </p:txBody>
      </p:sp>
      <p:sp>
        <p:nvSpPr>
          <p:cNvPr id="3" name="Content Placeholder 2">
            <a:extLst>
              <a:ext uri="{FF2B5EF4-FFF2-40B4-BE49-F238E27FC236}">
                <a16:creationId xmlns:a16="http://schemas.microsoft.com/office/drawing/2014/main" id="{DF05F033-9CDE-4A99-B1C5-45A6FFAE9292}"/>
              </a:ext>
            </a:extLst>
          </p:cNvPr>
          <p:cNvSpPr>
            <a:spLocks noGrp="1"/>
          </p:cNvSpPr>
          <p:nvPr>
            <p:ph sz="half" idx="1"/>
          </p:nvPr>
        </p:nvSpPr>
        <p:spPr/>
        <p:txBody>
          <a:bodyPr>
            <a:normAutofit fontScale="85000" lnSpcReduction="20000"/>
          </a:bodyPr>
          <a:lstStyle/>
          <a:p>
            <a:r>
              <a:rPr lang="en-US" dirty="0">
                <a:solidFill>
                  <a:srgbClr val="122660"/>
                </a:solidFill>
              </a:rPr>
              <a:t>Location</a:t>
            </a:r>
          </a:p>
          <a:p>
            <a:pPr lvl="1"/>
            <a:r>
              <a:rPr lang="en-US" dirty="0">
                <a:solidFill>
                  <a:srgbClr val="122660"/>
                </a:solidFill>
                <a:latin typeface="Abadi Extra Light" panose="020B0204020104020204" pitchFamily="34" charset="0"/>
              </a:rPr>
              <a:t>Where was the LCA performed? What is the climate there? </a:t>
            </a:r>
            <a:br>
              <a:rPr lang="en-US" dirty="0">
                <a:solidFill>
                  <a:srgbClr val="122660"/>
                </a:solidFill>
                <a:latin typeface="Abadi Extra Light" panose="020B0204020104020204" pitchFamily="34" charset="0"/>
              </a:rPr>
            </a:br>
            <a:r>
              <a:rPr lang="en-US" dirty="0">
                <a:solidFill>
                  <a:srgbClr val="122660"/>
                </a:solidFill>
                <a:latin typeface="Abadi Extra Light" panose="020B0204020104020204" pitchFamily="34" charset="0"/>
              </a:rPr>
              <a:t>What is the makeup of the electrical grid?</a:t>
            </a:r>
          </a:p>
          <a:p>
            <a:pPr lvl="1"/>
            <a:endParaRPr lang="en-US" dirty="0">
              <a:solidFill>
                <a:srgbClr val="122660"/>
              </a:solidFill>
            </a:endParaRPr>
          </a:p>
          <a:p>
            <a:r>
              <a:rPr lang="en-US" dirty="0">
                <a:solidFill>
                  <a:srgbClr val="122660"/>
                </a:solidFill>
              </a:rPr>
              <a:t>System Boundary</a:t>
            </a:r>
          </a:p>
          <a:p>
            <a:pPr lvl="1"/>
            <a:r>
              <a:rPr lang="en-US" dirty="0">
                <a:solidFill>
                  <a:srgbClr val="122660"/>
                </a:solidFill>
                <a:latin typeface="Abadi Extra Light" panose="020B0204020104020204" pitchFamily="34" charset="0"/>
              </a:rPr>
              <a:t>Where are you defining the starting and ending points for your system? Are they consistent to allow for legitimate comparisons?</a:t>
            </a:r>
          </a:p>
          <a:p>
            <a:pPr lvl="1"/>
            <a:endParaRPr lang="en-US" dirty="0">
              <a:solidFill>
                <a:srgbClr val="122660"/>
              </a:solidFill>
            </a:endParaRPr>
          </a:p>
          <a:p>
            <a:r>
              <a:rPr lang="en-US" dirty="0">
                <a:solidFill>
                  <a:srgbClr val="122660"/>
                </a:solidFill>
              </a:rPr>
              <a:t>Co-product allocation?</a:t>
            </a:r>
          </a:p>
          <a:p>
            <a:pPr lvl="1"/>
            <a:r>
              <a:rPr lang="en-US" dirty="0">
                <a:solidFill>
                  <a:srgbClr val="122660"/>
                </a:solidFill>
                <a:latin typeface="Abadi Extra Light" panose="020B0204020104020204" pitchFamily="34" charset="0"/>
              </a:rPr>
              <a:t>Does the process create “waste” products that can be used as inputs in another process? How will you account for the diminished impact?</a:t>
            </a:r>
          </a:p>
          <a:p>
            <a:pPr lvl="1"/>
            <a:endParaRPr lang="en-US" dirty="0">
              <a:solidFill>
                <a:srgbClr val="122660"/>
              </a:solidFill>
            </a:endParaRPr>
          </a:p>
          <a:p>
            <a:pPr lvl="1"/>
            <a:endParaRPr lang="en-US" dirty="0">
              <a:solidFill>
                <a:srgbClr val="122660"/>
              </a:solidFill>
            </a:endParaRPr>
          </a:p>
          <a:p>
            <a:endParaRPr lang="en-US" dirty="0">
              <a:solidFill>
                <a:srgbClr val="122660"/>
              </a:solidFill>
            </a:endParaRPr>
          </a:p>
          <a:p>
            <a:pPr lvl="1"/>
            <a:endParaRPr lang="en-US" dirty="0">
              <a:solidFill>
                <a:srgbClr val="122660"/>
              </a:solidFill>
            </a:endParaRPr>
          </a:p>
        </p:txBody>
      </p:sp>
      <p:sp>
        <p:nvSpPr>
          <p:cNvPr id="7" name="TextBox 6">
            <a:extLst>
              <a:ext uri="{FF2B5EF4-FFF2-40B4-BE49-F238E27FC236}">
                <a16:creationId xmlns:a16="http://schemas.microsoft.com/office/drawing/2014/main" id="{9E590992-DAB0-43B7-859F-15110F471E63}"/>
              </a:ext>
            </a:extLst>
          </p:cNvPr>
          <p:cNvSpPr txBox="1"/>
          <p:nvPr/>
        </p:nvSpPr>
        <p:spPr>
          <a:xfrm>
            <a:off x="6415392" y="6444928"/>
            <a:ext cx="5181600" cy="230832"/>
          </a:xfrm>
          <a:prstGeom prst="rect">
            <a:avLst/>
          </a:prstGeom>
          <a:noFill/>
        </p:spPr>
        <p:txBody>
          <a:bodyPr wrap="square" rtlCol="0">
            <a:spAutoFit/>
          </a:bodyPr>
          <a:lstStyle/>
          <a:p>
            <a:r>
              <a:rPr lang="en-US" sz="900" dirty="0">
                <a:hlinkClick r:id="rId2" tooltip="http://commons.wikimedia.org/wiki/File:Power_Lines.jpg"/>
              </a:rPr>
              <a:t>This Photo</a:t>
            </a:r>
            <a:r>
              <a:rPr lang="en-US" sz="900" dirty="0"/>
              <a:t> by Unknown Author is licensed under </a:t>
            </a:r>
            <a:r>
              <a:rPr lang="en-US" sz="900" dirty="0">
                <a:hlinkClick r:id="rId3" tooltip="https://creativecommons.org/licenses/by-sa/3.0/"/>
              </a:rPr>
              <a:t>CC BY-SA</a:t>
            </a:r>
            <a:endParaRPr lang="en-US" sz="900" dirty="0"/>
          </a:p>
        </p:txBody>
      </p:sp>
      <p:sp>
        <p:nvSpPr>
          <p:cNvPr id="10" name="Chord 9">
            <a:extLst>
              <a:ext uri="{FF2B5EF4-FFF2-40B4-BE49-F238E27FC236}">
                <a16:creationId xmlns:a16="http://schemas.microsoft.com/office/drawing/2014/main" id="{C12FBEDF-E857-4359-B72B-79CE546526CC}"/>
              </a:ext>
            </a:extLst>
          </p:cNvPr>
          <p:cNvSpPr/>
          <p:nvPr/>
        </p:nvSpPr>
        <p:spPr>
          <a:xfrm>
            <a:off x="7072009" y="189352"/>
            <a:ext cx="6488349" cy="6303523"/>
          </a:xfrm>
          <a:prstGeom prst="chord">
            <a:avLst>
              <a:gd name="adj1" fmla="val 3238249"/>
              <a:gd name="adj2" fmla="val 18351751"/>
            </a:avLst>
          </a:prstGeom>
          <a:blipFill dpi="0" rotWithShape="1">
            <a:blip r:embed="rId4">
              <a:extLst>
                <a:ext uri="{28A0092B-C50C-407E-A947-70E740481C1C}">
                  <a14:useLocalDpi xmlns:a14="http://schemas.microsoft.com/office/drawing/2010/main" val="0"/>
                </a:ext>
                <a:ext uri="{837473B0-CC2E-450A-ABE3-18F120FF3D39}">
                  <a1611:picAttrSrcUrl xmlns:a1611="http://schemas.microsoft.com/office/drawing/2016/11/main" r:id="rId2"/>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7064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4CF2E-2C9E-4942-9CA7-AFC7DA8F748C}"/>
              </a:ext>
            </a:extLst>
          </p:cNvPr>
          <p:cNvSpPr>
            <a:spLocks noGrp="1"/>
          </p:cNvSpPr>
          <p:nvPr>
            <p:ph type="title"/>
          </p:nvPr>
        </p:nvSpPr>
        <p:spPr/>
        <p:txBody>
          <a:bodyPr/>
          <a:lstStyle/>
          <a:p>
            <a:pPr algn="ctr"/>
            <a:r>
              <a:rPr lang="en-US" sz="4000" dirty="0">
                <a:solidFill>
                  <a:srgbClr val="122660"/>
                </a:solidFill>
              </a:rPr>
              <a:t>Example: </a:t>
            </a:r>
            <a:br>
              <a:rPr lang="en-US" dirty="0">
                <a:solidFill>
                  <a:srgbClr val="122660"/>
                </a:solidFill>
              </a:rPr>
            </a:br>
            <a:r>
              <a:rPr lang="en-US" sz="4800" dirty="0">
                <a:solidFill>
                  <a:srgbClr val="122660"/>
                </a:solidFill>
              </a:rPr>
              <a:t>ICE vs. EV</a:t>
            </a:r>
            <a:endParaRPr lang="en-US" dirty="0">
              <a:solidFill>
                <a:srgbClr val="122660"/>
              </a:solidFill>
            </a:endParaRPr>
          </a:p>
        </p:txBody>
      </p:sp>
      <p:sp>
        <p:nvSpPr>
          <p:cNvPr id="9" name="Text Placeholder 8">
            <a:extLst>
              <a:ext uri="{FF2B5EF4-FFF2-40B4-BE49-F238E27FC236}">
                <a16:creationId xmlns:a16="http://schemas.microsoft.com/office/drawing/2014/main" id="{642B318D-EB11-4398-9DBD-43078F10EB07}"/>
              </a:ext>
            </a:extLst>
          </p:cNvPr>
          <p:cNvSpPr>
            <a:spLocks noGrp="1"/>
          </p:cNvSpPr>
          <p:nvPr>
            <p:ph type="body" idx="1"/>
          </p:nvPr>
        </p:nvSpPr>
        <p:spPr>
          <a:xfrm>
            <a:off x="970558" y="1740810"/>
            <a:ext cx="4038600" cy="4525963"/>
          </a:xfrm>
        </p:spPr>
        <p:txBody>
          <a:bodyPr/>
          <a:lstStyle/>
          <a:p>
            <a:r>
              <a:rPr lang="en-US" sz="2400" dirty="0">
                <a:solidFill>
                  <a:srgbClr val="122660"/>
                </a:solidFill>
              </a:rPr>
              <a:t>Lighter production phase impacts (vehicle is lighter) </a:t>
            </a:r>
          </a:p>
          <a:p>
            <a:r>
              <a:rPr lang="en-US" sz="2400" dirty="0">
                <a:solidFill>
                  <a:srgbClr val="122660"/>
                </a:solidFill>
              </a:rPr>
              <a:t>High use phase impacts </a:t>
            </a:r>
          </a:p>
          <a:p>
            <a:r>
              <a:rPr lang="en-US" sz="2400" dirty="0">
                <a:solidFill>
                  <a:srgbClr val="122660"/>
                </a:solidFill>
              </a:rPr>
              <a:t>Overall higher global warming potential</a:t>
            </a:r>
          </a:p>
        </p:txBody>
      </p:sp>
      <p:sp>
        <p:nvSpPr>
          <p:cNvPr id="10" name="Text Placeholder 9">
            <a:extLst>
              <a:ext uri="{FF2B5EF4-FFF2-40B4-BE49-F238E27FC236}">
                <a16:creationId xmlns:a16="http://schemas.microsoft.com/office/drawing/2014/main" id="{D97F0F1C-DFD7-4E49-95B4-9CDF18D17C9A}"/>
              </a:ext>
            </a:extLst>
          </p:cNvPr>
          <p:cNvSpPr>
            <a:spLocks noGrp="1"/>
          </p:cNvSpPr>
          <p:nvPr>
            <p:ph type="body" idx="2"/>
          </p:nvPr>
        </p:nvSpPr>
        <p:spPr>
          <a:xfrm>
            <a:off x="6487126" y="1740810"/>
            <a:ext cx="4734316" cy="4248150"/>
          </a:xfrm>
        </p:spPr>
        <p:txBody>
          <a:bodyPr/>
          <a:lstStyle/>
          <a:p>
            <a:r>
              <a:rPr lang="en-US" sz="2400" dirty="0">
                <a:solidFill>
                  <a:srgbClr val="122660"/>
                </a:solidFill>
              </a:rPr>
              <a:t>Use phase impacts depend on carbon intensity of electrical grid </a:t>
            </a:r>
          </a:p>
          <a:p>
            <a:r>
              <a:rPr lang="en-US" sz="2400" dirty="0">
                <a:solidFill>
                  <a:srgbClr val="122660"/>
                </a:solidFill>
              </a:rPr>
              <a:t>Higher end-of-life impacts </a:t>
            </a:r>
          </a:p>
          <a:p>
            <a:r>
              <a:rPr lang="en-US" sz="2400" dirty="0">
                <a:solidFill>
                  <a:srgbClr val="122660"/>
                </a:solidFill>
              </a:rPr>
              <a:t>Lower GHG emissions, higher toxicity </a:t>
            </a:r>
          </a:p>
        </p:txBody>
      </p:sp>
      <p:pic>
        <p:nvPicPr>
          <p:cNvPr id="3076" name="Picture 4" descr="Image result for internal combustion engine car">
            <a:extLst>
              <a:ext uri="{FF2B5EF4-FFF2-40B4-BE49-F238E27FC236}">
                <a16:creationId xmlns:a16="http://schemas.microsoft.com/office/drawing/2014/main" id="{E69A9052-7E27-48F7-B3B3-9FE046C9A2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558" y="3893127"/>
            <a:ext cx="4052286" cy="2277385"/>
          </a:xfrm>
          <a:prstGeom prst="rect">
            <a:avLst/>
          </a:prstGeom>
          <a:noFill/>
          <a:ln>
            <a:solidFill>
              <a:srgbClr val="6D9109"/>
            </a:solidFill>
          </a:ln>
          <a:extLst>
            <a:ext uri="{909E8E84-426E-40DD-AFC4-6F175D3DCCD1}">
              <a14:hiddenFill xmlns:a14="http://schemas.microsoft.com/office/drawing/2010/main">
                <a:solidFill>
                  <a:srgbClr val="FFFFFF"/>
                </a:solidFill>
              </a14:hiddenFill>
            </a:ext>
          </a:extLst>
        </p:spPr>
      </p:pic>
      <p:pic>
        <p:nvPicPr>
          <p:cNvPr id="3078" name="Picture 6" descr="Image result for electric car engine">
            <a:extLst>
              <a:ext uri="{FF2B5EF4-FFF2-40B4-BE49-F238E27FC236}">
                <a16:creationId xmlns:a16="http://schemas.microsoft.com/office/drawing/2014/main" id="{E04EE5E1-8689-4F4B-883F-653800D4702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0709" y="3822123"/>
            <a:ext cx="3867150" cy="2416969"/>
          </a:xfrm>
          <a:prstGeom prst="rect">
            <a:avLst/>
          </a:prstGeom>
          <a:noFill/>
          <a:ln>
            <a:solidFill>
              <a:srgbClr val="6D9109"/>
            </a:solidFill>
          </a:ln>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7D512FD-43BE-48AD-86A1-4206FF8EEC2F}"/>
              </a:ext>
            </a:extLst>
          </p:cNvPr>
          <p:cNvSpPr txBox="1"/>
          <p:nvPr/>
        </p:nvSpPr>
        <p:spPr>
          <a:xfrm>
            <a:off x="970558" y="6329351"/>
            <a:ext cx="6457950" cy="430887"/>
          </a:xfrm>
          <a:prstGeom prst="rect">
            <a:avLst/>
          </a:prstGeom>
          <a:noFill/>
        </p:spPr>
        <p:txBody>
          <a:bodyPr wrap="square" rtlCol="0">
            <a:spAutoFit/>
          </a:bodyPr>
          <a:lstStyle/>
          <a:p>
            <a:r>
              <a:rPr lang="en-US" sz="1100" dirty="0"/>
              <a:t>Source: Hawkins et al. (2013). Comparative Environmental Life Cycle Assessment of Conventional and Electric Vehicles. </a:t>
            </a:r>
            <a:r>
              <a:rPr lang="en-US" sz="1100" i="1" dirty="0"/>
              <a:t>Journal of Industrial Ecology</a:t>
            </a:r>
            <a:r>
              <a:rPr lang="en-US" sz="1100" dirty="0"/>
              <a:t>, </a:t>
            </a:r>
            <a:r>
              <a:rPr lang="en-US" sz="1100" i="1" dirty="0"/>
              <a:t>17</a:t>
            </a:r>
            <a:r>
              <a:rPr lang="en-US" sz="1100" dirty="0"/>
              <a:t>(1), 53–64</a:t>
            </a:r>
          </a:p>
        </p:txBody>
      </p:sp>
    </p:spTree>
    <p:extLst>
      <p:ext uri="{BB962C8B-B14F-4D97-AF65-F5344CB8AC3E}">
        <p14:creationId xmlns:p14="http://schemas.microsoft.com/office/powerpoint/2010/main" val="2255309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96770-BD07-4BBE-A964-7D76A0B36A88}"/>
              </a:ext>
            </a:extLst>
          </p:cNvPr>
          <p:cNvSpPr>
            <a:spLocks noGrp="1"/>
          </p:cNvSpPr>
          <p:nvPr>
            <p:ph type="title"/>
          </p:nvPr>
        </p:nvSpPr>
        <p:spPr/>
        <p:txBody>
          <a:bodyPr/>
          <a:lstStyle/>
          <a:p>
            <a:r>
              <a:rPr lang="en-US" dirty="0">
                <a:solidFill>
                  <a:srgbClr val="122660"/>
                </a:solidFill>
              </a:rPr>
              <a:t>LCA Steps </a:t>
            </a:r>
          </a:p>
        </p:txBody>
      </p:sp>
      <p:grpSp>
        <p:nvGrpSpPr>
          <p:cNvPr id="15" name="Group 14">
            <a:extLst>
              <a:ext uri="{FF2B5EF4-FFF2-40B4-BE49-F238E27FC236}">
                <a16:creationId xmlns:a16="http://schemas.microsoft.com/office/drawing/2014/main" id="{8D8770EF-AA09-4CB9-93F6-AB8A6918970F}"/>
              </a:ext>
            </a:extLst>
          </p:cNvPr>
          <p:cNvGrpSpPr/>
          <p:nvPr/>
        </p:nvGrpSpPr>
        <p:grpSpPr>
          <a:xfrm>
            <a:off x="943583" y="1867710"/>
            <a:ext cx="6585626" cy="3727406"/>
            <a:chOff x="6342434" y="2276272"/>
            <a:chExt cx="5011366" cy="2495300"/>
          </a:xfrm>
        </p:grpSpPr>
        <p:sp>
          <p:nvSpPr>
            <p:cNvPr id="8" name="TextBox 7">
              <a:extLst>
                <a:ext uri="{FF2B5EF4-FFF2-40B4-BE49-F238E27FC236}">
                  <a16:creationId xmlns:a16="http://schemas.microsoft.com/office/drawing/2014/main" id="{614DF4EA-6493-4FF1-BE94-89B9D1E81E1F}"/>
                </a:ext>
              </a:extLst>
            </p:cNvPr>
            <p:cNvSpPr txBox="1"/>
            <p:nvPr/>
          </p:nvSpPr>
          <p:spPr>
            <a:xfrm>
              <a:off x="6342434" y="2276272"/>
              <a:ext cx="1877438" cy="556308"/>
            </a:xfrm>
            <a:prstGeom prst="rect">
              <a:avLst/>
            </a:prstGeom>
            <a:solidFill>
              <a:srgbClr val="EBEBED"/>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400" dirty="0">
                  <a:solidFill>
                    <a:srgbClr val="122660"/>
                  </a:solidFill>
                </a:rPr>
                <a:t>Goal and Scope Definition</a:t>
              </a:r>
            </a:p>
          </p:txBody>
        </p:sp>
        <p:sp>
          <p:nvSpPr>
            <p:cNvPr id="10" name="TextBox 9">
              <a:extLst>
                <a:ext uri="{FF2B5EF4-FFF2-40B4-BE49-F238E27FC236}">
                  <a16:creationId xmlns:a16="http://schemas.microsoft.com/office/drawing/2014/main" id="{CB925A6B-E8DE-46C7-888C-FDC58C2F137A}"/>
                </a:ext>
              </a:extLst>
            </p:cNvPr>
            <p:cNvSpPr txBox="1"/>
            <p:nvPr/>
          </p:nvSpPr>
          <p:spPr>
            <a:xfrm>
              <a:off x="6342434" y="3253192"/>
              <a:ext cx="1877438" cy="556308"/>
            </a:xfrm>
            <a:prstGeom prst="rect">
              <a:avLst/>
            </a:prstGeom>
            <a:solidFill>
              <a:srgbClr val="EBEBED"/>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400" dirty="0">
                  <a:solidFill>
                    <a:srgbClr val="122660"/>
                  </a:solidFill>
                </a:rPr>
                <a:t>Inventory Analysis</a:t>
              </a:r>
            </a:p>
          </p:txBody>
        </p:sp>
        <p:sp>
          <p:nvSpPr>
            <p:cNvPr id="12" name="TextBox 11">
              <a:extLst>
                <a:ext uri="{FF2B5EF4-FFF2-40B4-BE49-F238E27FC236}">
                  <a16:creationId xmlns:a16="http://schemas.microsoft.com/office/drawing/2014/main" id="{D0D3831F-F09D-401E-ADB1-043DBF720A30}"/>
                </a:ext>
              </a:extLst>
            </p:cNvPr>
            <p:cNvSpPr txBox="1"/>
            <p:nvPr/>
          </p:nvSpPr>
          <p:spPr>
            <a:xfrm>
              <a:off x="6342434" y="4215264"/>
              <a:ext cx="1877438" cy="556308"/>
            </a:xfrm>
            <a:prstGeom prst="rect">
              <a:avLst/>
            </a:prstGeom>
            <a:solidFill>
              <a:srgbClr val="EBEBED"/>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400" dirty="0">
                  <a:solidFill>
                    <a:srgbClr val="122660"/>
                  </a:solidFill>
                </a:rPr>
                <a:t>Impact Assessment </a:t>
              </a:r>
            </a:p>
          </p:txBody>
        </p:sp>
        <p:sp>
          <p:nvSpPr>
            <p:cNvPr id="14" name="TextBox 13">
              <a:extLst>
                <a:ext uri="{FF2B5EF4-FFF2-40B4-BE49-F238E27FC236}">
                  <a16:creationId xmlns:a16="http://schemas.microsoft.com/office/drawing/2014/main" id="{8955E746-CB4F-4557-92FD-2D3D42547ADD}"/>
                </a:ext>
              </a:extLst>
            </p:cNvPr>
            <p:cNvSpPr txBox="1"/>
            <p:nvPr/>
          </p:nvSpPr>
          <p:spPr>
            <a:xfrm>
              <a:off x="9476362" y="2425415"/>
              <a:ext cx="1877438" cy="2287044"/>
            </a:xfrm>
            <a:prstGeom prst="rect">
              <a:avLst/>
            </a:prstGeom>
            <a:solidFill>
              <a:srgbClr val="EBEBED"/>
            </a:solidFill>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endParaRPr lang="en-US" sz="2400" dirty="0">
                <a:solidFill>
                  <a:srgbClr val="122660"/>
                </a:solidFill>
              </a:endParaRPr>
            </a:p>
            <a:p>
              <a:pPr algn="ctr"/>
              <a:endParaRPr lang="en-US" sz="2400" dirty="0">
                <a:solidFill>
                  <a:srgbClr val="122660"/>
                </a:solidFill>
              </a:endParaRPr>
            </a:p>
            <a:p>
              <a:pPr algn="ctr"/>
              <a:endParaRPr lang="en-US" sz="2400" dirty="0">
                <a:solidFill>
                  <a:srgbClr val="122660"/>
                </a:solidFill>
              </a:endParaRPr>
            </a:p>
            <a:p>
              <a:pPr algn="ctr"/>
              <a:endParaRPr lang="en-US" sz="2400" dirty="0">
                <a:solidFill>
                  <a:srgbClr val="122660"/>
                </a:solidFill>
              </a:endParaRPr>
            </a:p>
            <a:p>
              <a:pPr algn="ctr"/>
              <a:r>
                <a:rPr lang="en-US" sz="2400" dirty="0">
                  <a:solidFill>
                    <a:srgbClr val="122660"/>
                  </a:solidFill>
                </a:rPr>
                <a:t>Interpretation</a:t>
              </a:r>
            </a:p>
            <a:p>
              <a:pPr algn="ctr"/>
              <a:endParaRPr lang="en-US" sz="2400" dirty="0">
                <a:solidFill>
                  <a:srgbClr val="122660"/>
                </a:solidFill>
              </a:endParaRPr>
            </a:p>
            <a:p>
              <a:pPr algn="ctr"/>
              <a:endParaRPr lang="en-US" sz="2400" dirty="0">
                <a:solidFill>
                  <a:srgbClr val="122660"/>
                </a:solidFill>
              </a:endParaRPr>
            </a:p>
            <a:p>
              <a:pPr algn="ctr"/>
              <a:endParaRPr lang="en-US" sz="2400" dirty="0">
                <a:solidFill>
                  <a:srgbClr val="122660"/>
                </a:solidFill>
              </a:endParaRPr>
            </a:p>
            <a:p>
              <a:pPr algn="ctr"/>
              <a:endParaRPr lang="en-US" sz="2400" dirty="0">
                <a:solidFill>
                  <a:srgbClr val="122660"/>
                </a:solidFill>
              </a:endParaRPr>
            </a:p>
          </p:txBody>
        </p:sp>
        <p:sp>
          <p:nvSpPr>
            <p:cNvPr id="9" name="Arrow: Left-Right 8">
              <a:extLst>
                <a:ext uri="{FF2B5EF4-FFF2-40B4-BE49-F238E27FC236}">
                  <a16:creationId xmlns:a16="http://schemas.microsoft.com/office/drawing/2014/main" id="{F1CFD669-A68D-4FBB-B78B-B44197A204F6}"/>
                </a:ext>
              </a:extLst>
            </p:cNvPr>
            <p:cNvSpPr/>
            <p:nvPr/>
          </p:nvSpPr>
          <p:spPr>
            <a:xfrm>
              <a:off x="8356060" y="2529191"/>
              <a:ext cx="992221" cy="126460"/>
            </a:xfrm>
            <a:prstGeom prst="leftRight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Left-Right 15">
              <a:extLst>
                <a:ext uri="{FF2B5EF4-FFF2-40B4-BE49-F238E27FC236}">
                  <a16:creationId xmlns:a16="http://schemas.microsoft.com/office/drawing/2014/main" id="{AF24FFD5-2730-45C3-95F0-0C507D5809CD}"/>
                </a:ext>
              </a:extLst>
            </p:cNvPr>
            <p:cNvSpPr/>
            <p:nvPr/>
          </p:nvSpPr>
          <p:spPr>
            <a:xfrm>
              <a:off x="8360923" y="3489490"/>
              <a:ext cx="992221" cy="126460"/>
            </a:xfrm>
            <a:prstGeom prst="leftRight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Left-Right 16">
              <a:extLst>
                <a:ext uri="{FF2B5EF4-FFF2-40B4-BE49-F238E27FC236}">
                  <a16:creationId xmlns:a16="http://schemas.microsoft.com/office/drawing/2014/main" id="{00166030-3A5F-4006-B85C-DF4F404B5C57}"/>
                </a:ext>
              </a:extLst>
            </p:cNvPr>
            <p:cNvSpPr/>
            <p:nvPr/>
          </p:nvSpPr>
          <p:spPr>
            <a:xfrm>
              <a:off x="8343090" y="4502830"/>
              <a:ext cx="992221" cy="126460"/>
            </a:xfrm>
            <a:prstGeom prst="leftRight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3482B940-F36A-48A3-8A6E-7ED906723FC3}"/>
              </a:ext>
            </a:extLst>
          </p:cNvPr>
          <p:cNvSpPr txBox="1"/>
          <p:nvPr/>
        </p:nvSpPr>
        <p:spPr>
          <a:xfrm>
            <a:off x="8278238" y="2066270"/>
            <a:ext cx="3433863" cy="3416320"/>
          </a:xfrm>
          <a:prstGeom prst="rect">
            <a:avLst/>
          </a:prstGeom>
          <a:noFill/>
        </p:spPr>
        <p:txBody>
          <a:bodyPr wrap="square" rtlCol="0">
            <a:spAutoFit/>
          </a:bodyPr>
          <a:lstStyle/>
          <a:p>
            <a:pPr marL="285750" indent="-285750">
              <a:buFont typeface="Wingdings" panose="05000000000000000000" pitchFamily="2" charset="2"/>
              <a:buChar char="Ø"/>
            </a:pPr>
            <a:r>
              <a:rPr lang="en-US" sz="2400" dirty="0">
                <a:solidFill>
                  <a:srgbClr val="122660"/>
                </a:solidFill>
                <a:latin typeface="Abadi Extra Light" panose="020B0204020104020204" pitchFamily="34" charset="0"/>
              </a:rPr>
              <a:t>The bulk of the work happens in the inventory analysis.</a:t>
            </a:r>
          </a:p>
          <a:p>
            <a:pPr marL="285750" indent="-285750">
              <a:buFont typeface="Wingdings" panose="05000000000000000000" pitchFamily="2" charset="2"/>
              <a:buChar char="Ø"/>
            </a:pPr>
            <a:endParaRPr lang="en-US" sz="2400" dirty="0">
              <a:solidFill>
                <a:srgbClr val="122660"/>
              </a:solidFill>
              <a:latin typeface="Abadi Extra Light" panose="020B0204020104020204" pitchFamily="34" charset="0"/>
            </a:endParaRPr>
          </a:p>
          <a:p>
            <a:pPr marL="285750" indent="-285750">
              <a:buFont typeface="Wingdings" panose="05000000000000000000" pitchFamily="2" charset="2"/>
              <a:buChar char="Ø"/>
            </a:pPr>
            <a:r>
              <a:rPr lang="en-US" sz="2400" dirty="0">
                <a:solidFill>
                  <a:srgbClr val="122660"/>
                </a:solidFill>
                <a:latin typeface="Abadi Extra Light" panose="020B0204020104020204" pitchFamily="34" charset="0"/>
              </a:rPr>
              <a:t>This is where you identify all the relevant flows involved in your system and collect and analyze data.</a:t>
            </a:r>
          </a:p>
        </p:txBody>
      </p:sp>
    </p:spTree>
    <p:extLst>
      <p:ext uri="{BB962C8B-B14F-4D97-AF65-F5344CB8AC3E}">
        <p14:creationId xmlns:p14="http://schemas.microsoft.com/office/powerpoint/2010/main" val="3136682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354"/>
        <p:cNvGrpSpPr/>
        <p:nvPr/>
      </p:nvGrpSpPr>
      <p:grpSpPr>
        <a:xfrm>
          <a:off x="0" y="0"/>
          <a:ext cx="0" cy="0"/>
          <a:chOff x="0" y="0"/>
          <a:chExt cx="0" cy="0"/>
        </a:xfrm>
      </p:grpSpPr>
      <p:sp>
        <p:nvSpPr>
          <p:cNvPr id="356" name="Google Shape;356;p50"/>
          <p:cNvSpPr txBox="1">
            <a:spLocks noGrp="1"/>
          </p:cNvSpPr>
          <p:nvPr>
            <p:ph type="title"/>
          </p:nvPr>
        </p:nvSpPr>
        <p:spPr>
          <a:xfrm>
            <a:off x="274320" y="365125"/>
            <a:ext cx="11635740" cy="1325563"/>
          </a:xfrm>
          <a:prstGeom prst="rect">
            <a:avLst/>
          </a:prstGeom>
          <a:noFill/>
          <a:ln>
            <a:noFill/>
          </a:ln>
        </p:spPr>
        <p:txBody>
          <a:bodyPr spcFirstLastPara="1" vert="horz" wrap="square" lIns="91425" tIns="45700" rIns="91425" bIns="45700" rtlCol="0" anchor="ctr" anchorCtr="0">
            <a:noAutofit/>
          </a:bodyPr>
          <a:lstStyle/>
          <a:p>
            <a:pPr algn="ctr">
              <a:buSzPts val="3959"/>
            </a:pPr>
            <a:r>
              <a:rPr lang="en-US" sz="3800" dirty="0">
                <a:solidFill>
                  <a:srgbClr val="122660"/>
                </a:solidFill>
              </a:rPr>
              <a:t>Process-Based vs. Economic Input-Output Models </a:t>
            </a:r>
            <a:endParaRPr sz="3800" dirty="0">
              <a:solidFill>
                <a:srgbClr val="122660"/>
              </a:solidFill>
            </a:endParaRPr>
          </a:p>
        </p:txBody>
      </p:sp>
      <p:sp>
        <p:nvSpPr>
          <p:cNvPr id="3" name="Text Placeholder 2">
            <a:extLst>
              <a:ext uri="{FF2B5EF4-FFF2-40B4-BE49-F238E27FC236}">
                <a16:creationId xmlns:a16="http://schemas.microsoft.com/office/drawing/2014/main" id="{02CE3B18-2191-4750-9BCE-357175A3A46B}"/>
              </a:ext>
            </a:extLst>
          </p:cNvPr>
          <p:cNvSpPr>
            <a:spLocks noGrp="1"/>
          </p:cNvSpPr>
          <p:nvPr>
            <p:ph type="body" idx="1"/>
          </p:nvPr>
        </p:nvSpPr>
        <p:spPr>
          <a:xfrm>
            <a:off x="836612" y="1279225"/>
            <a:ext cx="5157787" cy="823912"/>
          </a:xfrm>
        </p:spPr>
        <p:txBody>
          <a:bodyPr/>
          <a:lstStyle/>
          <a:p>
            <a:r>
              <a:rPr lang="en-US" dirty="0">
                <a:solidFill>
                  <a:srgbClr val="122660"/>
                </a:solidFill>
              </a:rPr>
              <a:t>Process-Based	</a:t>
            </a:r>
          </a:p>
        </p:txBody>
      </p:sp>
      <p:sp>
        <p:nvSpPr>
          <p:cNvPr id="4" name="Content Placeholder 3">
            <a:extLst>
              <a:ext uri="{FF2B5EF4-FFF2-40B4-BE49-F238E27FC236}">
                <a16:creationId xmlns:a16="http://schemas.microsoft.com/office/drawing/2014/main" id="{4C2DE4AD-6685-4BD4-A810-1D4B1260E096}"/>
              </a:ext>
            </a:extLst>
          </p:cNvPr>
          <p:cNvSpPr>
            <a:spLocks noGrp="1"/>
          </p:cNvSpPr>
          <p:nvPr>
            <p:ph sz="half" idx="2"/>
          </p:nvPr>
        </p:nvSpPr>
        <p:spPr>
          <a:xfrm>
            <a:off x="836612" y="2103137"/>
            <a:ext cx="5157787" cy="3684588"/>
          </a:xfrm>
        </p:spPr>
        <p:txBody>
          <a:bodyPr>
            <a:normAutofit/>
          </a:bodyPr>
          <a:lstStyle/>
          <a:p>
            <a:r>
              <a:rPr lang="en-US" sz="2000" dirty="0">
                <a:solidFill>
                  <a:srgbClr val="122660"/>
                </a:solidFill>
                <a:latin typeface="Abadi Extra Light" panose="020B0204020104020204" pitchFamily="34" charset="0"/>
              </a:rPr>
              <a:t>Itemize the inputs and outputs for each step in life-cycle process and calculate impacts</a:t>
            </a:r>
          </a:p>
        </p:txBody>
      </p:sp>
      <p:sp>
        <p:nvSpPr>
          <p:cNvPr id="5" name="Text Placeholder 4">
            <a:extLst>
              <a:ext uri="{FF2B5EF4-FFF2-40B4-BE49-F238E27FC236}">
                <a16:creationId xmlns:a16="http://schemas.microsoft.com/office/drawing/2014/main" id="{F5250998-9ECD-4554-8B4A-E18162F8416A}"/>
              </a:ext>
            </a:extLst>
          </p:cNvPr>
          <p:cNvSpPr>
            <a:spLocks noGrp="1"/>
          </p:cNvSpPr>
          <p:nvPr>
            <p:ph type="body" sz="quarter" idx="3"/>
          </p:nvPr>
        </p:nvSpPr>
        <p:spPr>
          <a:xfrm>
            <a:off x="6169024" y="1279225"/>
            <a:ext cx="5183188" cy="823912"/>
          </a:xfrm>
        </p:spPr>
        <p:txBody>
          <a:bodyPr/>
          <a:lstStyle/>
          <a:p>
            <a:r>
              <a:rPr lang="en-US" dirty="0">
                <a:solidFill>
                  <a:srgbClr val="122660"/>
                </a:solidFill>
              </a:rPr>
              <a:t>EIO – LCA </a:t>
            </a:r>
          </a:p>
        </p:txBody>
      </p:sp>
      <p:sp>
        <p:nvSpPr>
          <p:cNvPr id="6" name="Content Placeholder 5">
            <a:extLst>
              <a:ext uri="{FF2B5EF4-FFF2-40B4-BE49-F238E27FC236}">
                <a16:creationId xmlns:a16="http://schemas.microsoft.com/office/drawing/2014/main" id="{06771218-3A1F-4697-8F52-7075036C9639}"/>
              </a:ext>
            </a:extLst>
          </p:cNvPr>
          <p:cNvSpPr>
            <a:spLocks noGrp="1"/>
          </p:cNvSpPr>
          <p:nvPr>
            <p:ph sz="quarter" idx="4"/>
          </p:nvPr>
        </p:nvSpPr>
        <p:spPr>
          <a:xfrm>
            <a:off x="6169024" y="2103137"/>
            <a:ext cx="5183188" cy="3684588"/>
          </a:xfrm>
        </p:spPr>
        <p:txBody>
          <a:bodyPr>
            <a:normAutofit/>
          </a:bodyPr>
          <a:lstStyle/>
          <a:p>
            <a:r>
              <a:rPr lang="en-US" sz="2000" dirty="0">
                <a:solidFill>
                  <a:srgbClr val="122660"/>
                </a:solidFill>
                <a:latin typeface="Abadi Extra Light" panose="020B0204020104020204" pitchFamily="34" charset="0"/>
              </a:rPr>
              <a:t>Calculated based on monetary transactions; information on what goods or services are consumed by specific industries</a:t>
            </a:r>
          </a:p>
        </p:txBody>
      </p:sp>
      <p:graphicFrame>
        <p:nvGraphicFramePr>
          <p:cNvPr id="2" name="Table 1">
            <a:extLst>
              <a:ext uri="{FF2B5EF4-FFF2-40B4-BE49-F238E27FC236}">
                <a16:creationId xmlns:a16="http://schemas.microsoft.com/office/drawing/2014/main" id="{136011DE-315E-439E-B01C-6D8CA0DBDED1}"/>
              </a:ext>
            </a:extLst>
          </p:cNvPr>
          <p:cNvGraphicFramePr>
            <a:graphicFrameLocks noGrp="1"/>
          </p:cNvGraphicFramePr>
          <p:nvPr>
            <p:extLst>
              <p:ext uri="{D42A27DB-BD31-4B8C-83A1-F6EECF244321}">
                <p14:modId xmlns:p14="http://schemas.microsoft.com/office/powerpoint/2010/main" val="2470282001"/>
              </p:ext>
            </p:extLst>
          </p:nvPr>
        </p:nvGraphicFramePr>
        <p:xfrm>
          <a:off x="774624" y="3244242"/>
          <a:ext cx="10439550" cy="3248633"/>
        </p:xfrm>
        <a:graphic>
          <a:graphicData uri="http://schemas.openxmlformats.org/drawingml/2006/table">
            <a:tbl>
              <a:tblPr firstRow="1" bandRow="1">
                <a:tableStyleId>{0E3FDE45-AF77-4B5C-9715-49D594BDF05E}</a:tableStyleId>
              </a:tblPr>
              <a:tblGrid>
                <a:gridCol w="2270927">
                  <a:extLst>
                    <a:ext uri="{9D8B030D-6E8A-4147-A177-3AD203B41FA5}">
                      <a16:colId xmlns:a16="http://schemas.microsoft.com/office/drawing/2014/main" val="1817406341"/>
                    </a:ext>
                  </a:extLst>
                </a:gridCol>
                <a:gridCol w="3938954">
                  <a:extLst>
                    <a:ext uri="{9D8B030D-6E8A-4147-A177-3AD203B41FA5}">
                      <a16:colId xmlns:a16="http://schemas.microsoft.com/office/drawing/2014/main" val="1259748868"/>
                    </a:ext>
                  </a:extLst>
                </a:gridCol>
                <a:gridCol w="4229669">
                  <a:extLst>
                    <a:ext uri="{9D8B030D-6E8A-4147-A177-3AD203B41FA5}">
                      <a16:colId xmlns:a16="http://schemas.microsoft.com/office/drawing/2014/main" val="143589206"/>
                    </a:ext>
                  </a:extLst>
                </a:gridCol>
              </a:tblGrid>
              <a:tr h="803309">
                <a:tc>
                  <a:txBody>
                    <a:bodyPr/>
                    <a:lstStyle/>
                    <a:p>
                      <a:endParaRPr lang="en-US" dirty="0">
                        <a:solidFill>
                          <a:srgbClr val="122660"/>
                        </a:solidFill>
                      </a:endParaRPr>
                    </a:p>
                  </a:txBody>
                  <a:tcPr/>
                </a:tc>
                <a:tc>
                  <a:txBody>
                    <a:bodyPr/>
                    <a:lstStyle/>
                    <a:p>
                      <a:r>
                        <a:rPr lang="en-US" dirty="0">
                          <a:solidFill>
                            <a:srgbClr val="122660"/>
                          </a:solidFill>
                        </a:rPr>
                        <a:t>Process-Based LCA</a:t>
                      </a:r>
                    </a:p>
                  </a:txBody>
                  <a:tcPr/>
                </a:tc>
                <a:tc>
                  <a:txBody>
                    <a:bodyPr/>
                    <a:lstStyle/>
                    <a:p>
                      <a:r>
                        <a:rPr lang="en-US" dirty="0">
                          <a:solidFill>
                            <a:srgbClr val="122660"/>
                          </a:solidFill>
                        </a:rPr>
                        <a:t>EIO - LCA</a:t>
                      </a:r>
                    </a:p>
                  </a:txBody>
                  <a:tcPr/>
                </a:tc>
                <a:extLst>
                  <a:ext uri="{0D108BD9-81ED-4DB2-BD59-A6C34878D82A}">
                    <a16:rowId xmlns:a16="http://schemas.microsoft.com/office/drawing/2014/main" val="4195790899"/>
                  </a:ext>
                </a:extLst>
              </a:tr>
              <a:tr h="1256604">
                <a:tc>
                  <a:txBody>
                    <a:bodyPr/>
                    <a:lstStyle/>
                    <a:p>
                      <a:r>
                        <a:rPr lang="en-US" dirty="0">
                          <a:solidFill>
                            <a:srgbClr val="122660"/>
                          </a:solidFill>
                        </a:rPr>
                        <a:t>Advantages</a:t>
                      </a:r>
                    </a:p>
                  </a:txBody>
                  <a:tcPr/>
                </a:tc>
                <a:tc>
                  <a:txBody>
                    <a:bodyPr/>
                    <a:lstStyle/>
                    <a:p>
                      <a:pPr marL="285750" indent="-285750">
                        <a:buFont typeface="Arial" panose="020B0604020202020204" pitchFamily="34" charset="0"/>
                        <a:buChar char="•"/>
                      </a:pPr>
                      <a:r>
                        <a:rPr lang="en-US" dirty="0">
                          <a:solidFill>
                            <a:srgbClr val="122660"/>
                          </a:solidFill>
                          <a:latin typeface="Abadi Extra Light" panose="020B0204020104020204" pitchFamily="34" charset="0"/>
                        </a:rPr>
                        <a:t>Detailed, process-specific</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Good for specific product comparisons</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Identifies areas for process improvements  </a:t>
                      </a:r>
                    </a:p>
                  </a:txBody>
                  <a:tcPr/>
                </a:tc>
                <a:tc>
                  <a:txBody>
                    <a:bodyPr/>
                    <a:lstStyle/>
                    <a:p>
                      <a:pPr marL="285750" indent="-285750">
                        <a:buFont typeface="Arial" panose="020B0604020202020204" pitchFamily="34" charset="0"/>
                        <a:buChar char="•"/>
                      </a:pPr>
                      <a:r>
                        <a:rPr lang="en-US" dirty="0">
                          <a:solidFill>
                            <a:srgbClr val="122660"/>
                          </a:solidFill>
                          <a:latin typeface="Abadi Extra Light" panose="020B0204020104020204" pitchFamily="34" charset="0"/>
                        </a:rPr>
                        <a:t>Results are economy-wide</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Good for systems-level comparisons</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Uses publicly available data</a:t>
                      </a:r>
                    </a:p>
                  </a:txBody>
                  <a:tcPr/>
                </a:tc>
                <a:extLst>
                  <a:ext uri="{0D108BD9-81ED-4DB2-BD59-A6C34878D82A}">
                    <a16:rowId xmlns:a16="http://schemas.microsoft.com/office/drawing/2014/main" val="2302225937"/>
                  </a:ext>
                </a:extLst>
              </a:tr>
              <a:tr h="1178076">
                <a:tc>
                  <a:txBody>
                    <a:bodyPr/>
                    <a:lstStyle/>
                    <a:p>
                      <a:r>
                        <a:rPr lang="en-US" dirty="0">
                          <a:solidFill>
                            <a:srgbClr val="122660"/>
                          </a:solidFill>
                        </a:rPr>
                        <a:t>Disadvantages</a:t>
                      </a:r>
                    </a:p>
                  </a:txBody>
                  <a:tcPr/>
                </a:tc>
                <a:tc>
                  <a:txBody>
                    <a:bodyPr/>
                    <a:lstStyle/>
                    <a:p>
                      <a:pPr marL="285750" indent="-285750">
                        <a:buFont typeface="Arial" panose="020B0604020202020204" pitchFamily="34" charset="0"/>
                        <a:buChar char="•"/>
                      </a:pPr>
                      <a:r>
                        <a:rPr lang="en-US" dirty="0">
                          <a:solidFill>
                            <a:srgbClr val="122660"/>
                          </a:solidFill>
                          <a:latin typeface="Abadi Extra Light" panose="020B0204020104020204" pitchFamily="34" charset="0"/>
                        </a:rPr>
                        <a:t>Boundary is subjective</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Time-intensive and costly </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Proprietary data</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Uncertainty in data</a:t>
                      </a:r>
                    </a:p>
                  </a:txBody>
                  <a:tcPr/>
                </a:tc>
                <a:tc>
                  <a:txBody>
                    <a:bodyPr/>
                    <a:lstStyle/>
                    <a:p>
                      <a:pPr marL="285750" indent="-285750">
                        <a:buFont typeface="Arial" panose="020B0604020202020204" pitchFamily="34" charset="0"/>
                        <a:buChar char="•"/>
                      </a:pPr>
                      <a:r>
                        <a:rPr lang="en-US" dirty="0">
                          <a:solidFill>
                            <a:srgbClr val="122660"/>
                          </a:solidFill>
                          <a:latin typeface="Abadi Extra Light" panose="020B0204020104020204" pitchFamily="34" charset="0"/>
                        </a:rPr>
                        <a:t>Contains aggregate data</a:t>
                      </a:r>
                    </a:p>
                    <a:p>
                      <a:pPr marL="285750" indent="-285750">
                        <a:buFont typeface="Arial" panose="020B0604020202020204" pitchFamily="34" charset="0"/>
                        <a:buChar char="•"/>
                      </a:pPr>
                      <a:r>
                        <a:rPr lang="en-US" dirty="0">
                          <a:solidFill>
                            <a:srgbClr val="122660"/>
                          </a:solidFill>
                          <a:latin typeface="Abadi Extra Light" panose="020B0204020104020204" pitchFamily="34" charset="0"/>
                        </a:rPr>
                        <a:t>Difficult to assess impact of specific areas in process</a:t>
                      </a:r>
                    </a:p>
                    <a:p>
                      <a:endParaRPr lang="en-US" dirty="0">
                        <a:solidFill>
                          <a:srgbClr val="122660"/>
                        </a:solidFill>
                      </a:endParaRPr>
                    </a:p>
                  </a:txBody>
                  <a:tcPr/>
                </a:tc>
                <a:extLst>
                  <a:ext uri="{0D108BD9-81ED-4DB2-BD59-A6C34878D82A}">
                    <a16:rowId xmlns:a16="http://schemas.microsoft.com/office/drawing/2014/main" val="372734023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437"/>
        <p:cNvGrpSpPr/>
        <p:nvPr/>
      </p:nvGrpSpPr>
      <p:grpSpPr>
        <a:xfrm>
          <a:off x="0" y="0"/>
          <a:ext cx="0" cy="0"/>
          <a:chOff x="0" y="0"/>
          <a:chExt cx="0" cy="0"/>
        </a:xfrm>
      </p:grpSpPr>
      <p:pic>
        <p:nvPicPr>
          <p:cNvPr id="3" name="Online Media 2" title="EIO-LCA Tutorial - Screencast 1">
            <a:hlinkClick r:id="" action="ppaction://media"/>
            <a:extLst>
              <a:ext uri="{FF2B5EF4-FFF2-40B4-BE49-F238E27FC236}">
                <a16:creationId xmlns:a16="http://schemas.microsoft.com/office/drawing/2014/main" id="{64C55D1A-7911-43FB-AA82-669E2AC28669}"/>
              </a:ext>
            </a:extLst>
          </p:cNvPr>
          <p:cNvPicPr>
            <a:picLocks noRot="1" noChangeAspect="1"/>
          </p:cNvPicPr>
          <p:nvPr>
            <a:videoFile r:link="rId1"/>
          </p:nvPr>
        </p:nvPicPr>
        <p:blipFill>
          <a:blip r:embed="rId4"/>
          <a:stretch>
            <a:fillRect/>
          </a:stretch>
        </p:blipFill>
        <p:spPr>
          <a:xfrm>
            <a:off x="2816927" y="1209331"/>
            <a:ext cx="6558146" cy="3688957"/>
          </a:xfrm>
          <a:prstGeom prst="rect">
            <a:avLst/>
          </a:prstGeom>
        </p:spPr>
      </p:pic>
      <p:sp>
        <p:nvSpPr>
          <p:cNvPr id="4" name="TextBox 3">
            <a:extLst>
              <a:ext uri="{FF2B5EF4-FFF2-40B4-BE49-F238E27FC236}">
                <a16:creationId xmlns:a16="http://schemas.microsoft.com/office/drawing/2014/main" id="{20BAA484-8F5E-44E1-9FB5-2AF920FCB176}"/>
              </a:ext>
            </a:extLst>
          </p:cNvPr>
          <p:cNvSpPr txBox="1"/>
          <p:nvPr/>
        </p:nvSpPr>
        <p:spPr>
          <a:xfrm>
            <a:off x="363794" y="501445"/>
            <a:ext cx="11500546" cy="707886"/>
          </a:xfrm>
          <a:prstGeom prst="rect">
            <a:avLst/>
          </a:prstGeom>
          <a:noFill/>
        </p:spPr>
        <p:txBody>
          <a:bodyPr wrap="square" rtlCol="0">
            <a:spAutoFit/>
          </a:bodyPr>
          <a:lstStyle/>
          <a:p>
            <a:pPr algn="ctr"/>
            <a:r>
              <a:rPr lang="en-US" sz="4000" dirty="0">
                <a:solidFill>
                  <a:srgbClr val="122660"/>
                </a:solidFill>
                <a:latin typeface="+mj-lt"/>
              </a:rPr>
              <a:t>EIO- LCA Tutorial</a:t>
            </a:r>
          </a:p>
        </p:txBody>
      </p:sp>
      <p:sp>
        <p:nvSpPr>
          <p:cNvPr id="5" name="TextBox 4">
            <a:extLst>
              <a:ext uri="{FF2B5EF4-FFF2-40B4-BE49-F238E27FC236}">
                <a16:creationId xmlns:a16="http://schemas.microsoft.com/office/drawing/2014/main" id="{8F64C09B-2661-4CA3-B687-3FF01C3878B7}"/>
              </a:ext>
            </a:extLst>
          </p:cNvPr>
          <p:cNvSpPr txBox="1"/>
          <p:nvPr/>
        </p:nvSpPr>
        <p:spPr>
          <a:xfrm>
            <a:off x="0" y="5925668"/>
            <a:ext cx="12192000" cy="861774"/>
          </a:xfrm>
          <a:prstGeom prst="rect">
            <a:avLst/>
          </a:prstGeom>
          <a:noFill/>
        </p:spPr>
        <p:txBody>
          <a:bodyPr wrap="square" rtlCol="0">
            <a:spAutoFit/>
          </a:bodyPr>
          <a:lstStyle/>
          <a:p>
            <a:pPr algn="ctr"/>
            <a:r>
              <a:rPr lang="en-US" sz="2500" dirty="0">
                <a:solidFill>
                  <a:srgbClr val="122660"/>
                </a:solidFill>
              </a:rPr>
              <a:t>Visit </a:t>
            </a:r>
            <a:r>
              <a:rPr lang="en-US" sz="2500" dirty="0">
                <a:solidFill>
                  <a:srgbClr val="122660"/>
                </a:solidFill>
                <a:hlinkClick r:id="rId5">
                  <a:extLst>
                    <a:ext uri="{A12FA001-AC4F-418D-AE19-62706E023703}">
                      <ahyp:hlinkClr xmlns:ahyp="http://schemas.microsoft.com/office/drawing/2018/hyperlinkcolor" val="tx"/>
                    </a:ext>
                  </a:extLst>
                </a:hlinkClick>
              </a:rPr>
              <a:t>http://www.eiolca.net/tutorial/index.html</a:t>
            </a:r>
            <a:r>
              <a:rPr lang="en-US" sz="2500" dirty="0">
                <a:solidFill>
                  <a:srgbClr val="122660"/>
                </a:solidFill>
              </a:rPr>
              <a:t> for more information on how to use the EIO-LCA tool </a:t>
            </a:r>
          </a:p>
        </p:txBody>
      </p:sp>
      <p:sp>
        <p:nvSpPr>
          <p:cNvPr id="2" name="TextBox 1">
            <a:extLst>
              <a:ext uri="{FF2B5EF4-FFF2-40B4-BE49-F238E27FC236}">
                <a16:creationId xmlns:a16="http://schemas.microsoft.com/office/drawing/2014/main" id="{349F87FF-38B5-AA40-8D73-FA4812C344AF}"/>
              </a:ext>
            </a:extLst>
          </p:cNvPr>
          <p:cNvSpPr txBox="1"/>
          <p:nvPr/>
        </p:nvSpPr>
        <p:spPr>
          <a:xfrm>
            <a:off x="4668486" y="5052176"/>
            <a:ext cx="2855027" cy="553998"/>
          </a:xfrm>
          <a:prstGeom prst="rect">
            <a:avLst/>
          </a:prstGeom>
          <a:noFill/>
        </p:spPr>
        <p:txBody>
          <a:bodyPr wrap="square" rtlCol="0">
            <a:spAutoFit/>
          </a:bodyPr>
          <a:lstStyle/>
          <a:p>
            <a:pPr algn="ctr"/>
            <a:r>
              <a:rPr lang="en-US" sz="3000" dirty="0">
                <a:solidFill>
                  <a:srgbClr val="122660"/>
                </a:solidFill>
                <a:hlinkClick r:id="rId6"/>
              </a:rPr>
              <a:t>Tutorial Video</a:t>
            </a:r>
            <a:endParaRPr lang="en-US" sz="3000" dirty="0">
              <a:solidFill>
                <a:srgbClr val="12266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A7347-4164-413A-A05D-B90E14962235}"/>
              </a:ext>
            </a:extLst>
          </p:cNvPr>
          <p:cNvSpPr>
            <a:spLocks noGrp="1"/>
          </p:cNvSpPr>
          <p:nvPr>
            <p:ph type="title"/>
          </p:nvPr>
        </p:nvSpPr>
        <p:spPr/>
        <p:txBody>
          <a:bodyPr/>
          <a:lstStyle/>
          <a:p>
            <a:r>
              <a:rPr lang="en-US" dirty="0">
                <a:solidFill>
                  <a:srgbClr val="122660"/>
                </a:solidFill>
              </a:rPr>
              <a:t>Using LCA in your project</a:t>
            </a:r>
          </a:p>
        </p:txBody>
      </p:sp>
      <p:sp>
        <p:nvSpPr>
          <p:cNvPr id="3" name="Content Placeholder 2">
            <a:extLst>
              <a:ext uri="{FF2B5EF4-FFF2-40B4-BE49-F238E27FC236}">
                <a16:creationId xmlns:a16="http://schemas.microsoft.com/office/drawing/2014/main" id="{F25C923E-7EF2-4960-B0DD-28162CFC299C}"/>
              </a:ext>
            </a:extLst>
          </p:cNvPr>
          <p:cNvSpPr>
            <a:spLocks noGrp="1"/>
          </p:cNvSpPr>
          <p:nvPr>
            <p:ph sz="half" idx="1"/>
          </p:nvPr>
        </p:nvSpPr>
        <p:spPr/>
        <p:txBody>
          <a:bodyPr/>
          <a:lstStyle/>
          <a:p>
            <a:pPr>
              <a:spcAft>
                <a:spcPts val="1200"/>
              </a:spcAft>
            </a:pPr>
            <a:r>
              <a:rPr lang="en-US" dirty="0">
                <a:solidFill>
                  <a:srgbClr val="122660"/>
                </a:solidFill>
                <a:latin typeface="Abadi Extra Light" panose="020B0204020104020204" pitchFamily="34" charset="0"/>
              </a:rPr>
              <a:t>See if someone has </a:t>
            </a:r>
            <a:r>
              <a:rPr lang="en-US" b="1" dirty="0">
                <a:solidFill>
                  <a:srgbClr val="122660"/>
                </a:solidFill>
                <a:latin typeface="Abadi Extra Light" panose="020B0204020104020204" pitchFamily="34" charset="0"/>
              </a:rPr>
              <a:t>already published </a:t>
            </a:r>
            <a:r>
              <a:rPr lang="en-US" dirty="0">
                <a:solidFill>
                  <a:srgbClr val="122660"/>
                </a:solidFill>
                <a:latin typeface="Abadi Extra Light" panose="020B0204020104020204" pitchFamily="34" charset="0"/>
              </a:rPr>
              <a:t>an LCA on a similar product </a:t>
            </a:r>
          </a:p>
          <a:p>
            <a:pPr>
              <a:spcAft>
                <a:spcPts val="1200"/>
              </a:spcAft>
            </a:pPr>
            <a:r>
              <a:rPr lang="en-US" b="1" dirty="0">
                <a:solidFill>
                  <a:srgbClr val="122660"/>
                </a:solidFill>
                <a:latin typeface="Abadi Extra Light" panose="020B0204020104020204" pitchFamily="34" charset="0"/>
              </a:rPr>
              <a:t>Compare LCA data </a:t>
            </a:r>
            <a:r>
              <a:rPr lang="en-US" dirty="0">
                <a:solidFill>
                  <a:srgbClr val="122660"/>
                </a:solidFill>
                <a:latin typeface="Abadi Extra Light" panose="020B0204020104020204" pitchFamily="34" charset="0"/>
              </a:rPr>
              <a:t>for different materials (e.g. steel, concrete, plastic…) to determine </a:t>
            </a:r>
          </a:p>
          <a:p>
            <a:pPr>
              <a:spcAft>
                <a:spcPts val="1200"/>
              </a:spcAft>
            </a:pPr>
            <a:r>
              <a:rPr lang="en-US" dirty="0">
                <a:solidFill>
                  <a:srgbClr val="122660"/>
                </a:solidFill>
                <a:latin typeface="Abadi Extra Light" panose="020B0204020104020204" pitchFamily="34" charset="0"/>
              </a:rPr>
              <a:t>Make sure you </a:t>
            </a:r>
            <a:r>
              <a:rPr lang="en-US" b="1" dirty="0">
                <a:solidFill>
                  <a:srgbClr val="122660"/>
                </a:solidFill>
                <a:latin typeface="Abadi Extra Light" panose="020B0204020104020204" pitchFamily="34" charset="0"/>
              </a:rPr>
              <a:t>use a life-cycle approach </a:t>
            </a:r>
            <a:r>
              <a:rPr lang="en-US" dirty="0">
                <a:solidFill>
                  <a:srgbClr val="122660"/>
                </a:solidFill>
                <a:latin typeface="Abadi Extra Light" panose="020B0204020104020204" pitchFamily="34" charset="0"/>
              </a:rPr>
              <a:t>when analyzing the impact of a technology </a:t>
            </a:r>
          </a:p>
        </p:txBody>
      </p:sp>
      <p:sp>
        <p:nvSpPr>
          <p:cNvPr id="4" name="Content Placeholder 3">
            <a:extLst>
              <a:ext uri="{FF2B5EF4-FFF2-40B4-BE49-F238E27FC236}">
                <a16:creationId xmlns:a16="http://schemas.microsoft.com/office/drawing/2014/main" id="{23C2A946-E47A-48CA-9F09-F1E5B6F04517}"/>
              </a:ext>
            </a:extLst>
          </p:cNvPr>
          <p:cNvSpPr>
            <a:spLocks noGrp="1"/>
          </p:cNvSpPr>
          <p:nvPr>
            <p:ph sz="half" idx="2"/>
          </p:nvPr>
        </p:nvSpPr>
        <p:spPr>
          <a:xfrm>
            <a:off x="8179342" y="1524068"/>
            <a:ext cx="3250660" cy="4351338"/>
          </a:xfrm>
        </p:spPr>
        <p:txBody>
          <a:bodyPr/>
          <a:lstStyle/>
          <a:p>
            <a:r>
              <a:rPr lang="en-US" dirty="0">
                <a:solidFill>
                  <a:srgbClr val="122660"/>
                </a:solidFill>
              </a:rPr>
              <a:t>Resources:</a:t>
            </a:r>
          </a:p>
        </p:txBody>
      </p:sp>
      <p:pic>
        <p:nvPicPr>
          <p:cNvPr id="1026" name="Picture 2" descr="Image result for greet lca">
            <a:hlinkClick r:id="rId2"/>
            <a:extLst>
              <a:ext uri="{FF2B5EF4-FFF2-40B4-BE49-F238E27FC236}">
                <a16:creationId xmlns:a16="http://schemas.microsoft.com/office/drawing/2014/main" id="{AAD9306D-8087-41C4-8604-E59D087777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6672" y="3544515"/>
            <a:ext cx="2366455" cy="12442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eiolca images">
            <a:hlinkClick r:id="rId4"/>
            <a:extLst>
              <a:ext uri="{FF2B5EF4-FFF2-40B4-BE49-F238E27FC236}">
                <a16:creationId xmlns:a16="http://schemas.microsoft.com/office/drawing/2014/main" id="{CCF86F72-CCA5-45D2-8922-D7F2C826EF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6672" y="5067706"/>
            <a:ext cx="2366454" cy="5324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journal of industrial ecology">
            <a:hlinkClick r:id="rId6"/>
            <a:extLst>
              <a:ext uri="{FF2B5EF4-FFF2-40B4-BE49-F238E27FC236}">
                <a16:creationId xmlns:a16="http://schemas.microsoft.com/office/drawing/2014/main" id="{AE44E068-1CFA-43AE-87D5-7274A5743F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86672" y="2101917"/>
            <a:ext cx="2366454" cy="1157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503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018D0FCD-F809-684F-8B5B-BE16D943C4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481" y="93430"/>
            <a:ext cx="6221788" cy="6671140"/>
          </a:xfrm>
          <a:prstGeom prst="rect">
            <a:avLst/>
          </a:prstGeom>
        </p:spPr>
      </p:pic>
      <p:sp>
        <p:nvSpPr>
          <p:cNvPr id="10" name="Title 9">
            <a:extLst>
              <a:ext uri="{FF2B5EF4-FFF2-40B4-BE49-F238E27FC236}">
                <a16:creationId xmlns:a16="http://schemas.microsoft.com/office/drawing/2014/main" id="{C50FF35F-0F71-FF4B-AF53-C80432F422ED}"/>
              </a:ext>
            </a:extLst>
          </p:cNvPr>
          <p:cNvSpPr>
            <a:spLocks noGrp="1"/>
          </p:cNvSpPr>
          <p:nvPr>
            <p:ph type="title"/>
          </p:nvPr>
        </p:nvSpPr>
        <p:spPr>
          <a:xfrm>
            <a:off x="6696709" y="2281476"/>
            <a:ext cx="5083810" cy="2295048"/>
          </a:xfrm>
        </p:spPr>
        <p:txBody>
          <a:bodyPr>
            <a:normAutofit fontScale="90000"/>
          </a:bodyPr>
          <a:lstStyle/>
          <a:p>
            <a:pPr algn="ctr">
              <a:lnSpc>
                <a:spcPct val="100000"/>
              </a:lnSpc>
              <a:spcBef>
                <a:spcPts val="2400"/>
              </a:spcBef>
              <a:spcAft>
                <a:spcPts val="1200"/>
              </a:spcAft>
            </a:pPr>
            <a:r>
              <a:rPr lang="en-US" sz="5300" dirty="0">
                <a:solidFill>
                  <a:srgbClr val="122660"/>
                </a:solidFill>
                <a:latin typeface="Aharoni" panose="02010803020104030203" pitchFamily="2" charset="-79"/>
                <a:cs typeface="Aharoni" panose="02010803020104030203" pitchFamily="2" charset="-79"/>
              </a:rPr>
              <a:t>Example: </a:t>
            </a:r>
            <a:br>
              <a:rPr lang="en-US" dirty="0">
                <a:solidFill>
                  <a:srgbClr val="122660"/>
                </a:solidFill>
                <a:latin typeface="Aharoni" panose="02010803020104030203" pitchFamily="2" charset="-79"/>
                <a:cs typeface="Aharoni" panose="02010803020104030203" pitchFamily="2" charset="-79"/>
              </a:rPr>
            </a:br>
            <a:r>
              <a:rPr lang="en-US" sz="5600" dirty="0">
                <a:solidFill>
                  <a:srgbClr val="122660"/>
                </a:solidFill>
                <a:latin typeface="Aharoni" panose="02010803020104030203" pitchFamily="2" charset="-79"/>
                <a:cs typeface="Aharoni" panose="02010803020104030203" pitchFamily="2" charset="-79"/>
              </a:rPr>
              <a:t>Beer Production</a:t>
            </a:r>
            <a:br>
              <a:rPr lang="en-US" sz="5600" dirty="0">
                <a:solidFill>
                  <a:srgbClr val="122660"/>
                </a:solidFill>
                <a:latin typeface="Abadi" panose="020B0604020104020204" pitchFamily="34" charset="0"/>
                <a:cs typeface="Aharoni" panose="02010803020104030203" pitchFamily="2" charset="-79"/>
              </a:rPr>
            </a:br>
            <a:r>
              <a:rPr lang="en-US" sz="5600" dirty="0">
                <a:solidFill>
                  <a:srgbClr val="122660"/>
                </a:solidFill>
                <a:latin typeface="Abadi" panose="020B0604020104020204" pitchFamily="34" charset="0"/>
                <a:cs typeface="Aharoni" panose="02010803020104030203" pitchFamily="2" charset="-79"/>
              </a:rPr>
              <a:t>(Process LCA)</a:t>
            </a:r>
          </a:p>
        </p:txBody>
      </p:sp>
      <p:sp>
        <p:nvSpPr>
          <p:cNvPr id="12" name="TextBox 11">
            <a:extLst>
              <a:ext uri="{FF2B5EF4-FFF2-40B4-BE49-F238E27FC236}">
                <a16:creationId xmlns:a16="http://schemas.microsoft.com/office/drawing/2014/main" id="{5CE231D1-1BE7-FA47-94D6-2E2295B691BC}"/>
              </a:ext>
            </a:extLst>
          </p:cNvPr>
          <p:cNvSpPr txBox="1"/>
          <p:nvPr/>
        </p:nvSpPr>
        <p:spPr>
          <a:xfrm>
            <a:off x="7108190" y="6302905"/>
            <a:ext cx="5083810" cy="461665"/>
          </a:xfrm>
          <a:prstGeom prst="rect">
            <a:avLst/>
          </a:prstGeom>
          <a:noFill/>
        </p:spPr>
        <p:txBody>
          <a:bodyPr wrap="square" rtlCol="0">
            <a:spAutoFit/>
          </a:bodyPr>
          <a:lstStyle/>
          <a:p>
            <a:r>
              <a:rPr lang="en-US" sz="800" dirty="0">
                <a:solidFill>
                  <a:srgbClr val="122660"/>
                </a:solidFill>
                <a:latin typeface="Abadi Extra Light" panose="020B0204020104020204" pitchFamily="34" charset="0"/>
              </a:rPr>
              <a:t>C. </a:t>
            </a:r>
            <a:r>
              <a:rPr lang="en-US" sz="800" dirty="0" err="1">
                <a:solidFill>
                  <a:srgbClr val="122660"/>
                </a:solidFill>
                <a:latin typeface="Abadi Extra Light" panose="020B0204020104020204" pitchFamily="34" charset="0"/>
              </a:rPr>
              <a:t>Koroneos</a:t>
            </a:r>
            <a:r>
              <a:rPr lang="en-US" sz="800" dirty="0">
                <a:solidFill>
                  <a:srgbClr val="122660"/>
                </a:solidFill>
                <a:latin typeface="Abadi Extra Light" panose="020B0204020104020204" pitchFamily="34" charset="0"/>
              </a:rPr>
              <a:t>, G. </a:t>
            </a:r>
            <a:r>
              <a:rPr lang="en-US" sz="800" dirty="0" err="1">
                <a:solidFill>
                  <a:srgbClr val="122660"/>
                </a:solidFill>
                <a:latin typeface="Abadi Extra Light" panose="020B0204020104020204" pitchFamily="34" charset="0"/>
              </a:rPr>
              <a:t>Roumbas</a:t>
            </a:r>
            <a:r>
              <a:rPr lang="en-US" sz="800" dirty="0">
                <a:solidFill>
                  <a:srgbClr val="122660"/>
                </a:solidFill>
                <a:latin typeface="Abadi Extra Light" panose="020B0204020104020204" pitchFamily="34" charset="0"/>
              </a:rPr>
              <a:t>, Z. </a:t>
            </a:r>
            <a:r>
              <a:rPr lang="en-US" sz="800" dirty="0" err="1">
                <a:solidFill>
                  <a:srgbClr val="122660"/>
                </a:solidFill>
                <a:latin typeface="Abadi Extra Light" panose="020B0204020104020204" pitchFamily="34" charset="0"/>
              </a:rPr>
              <a:t>Gabari</a:t>
            </a:r>
            <a:r>
              <a:rPr lang="en-US" sz="800" dirty="0">
                <a:solidFill>
                  <a:srgbClr val="122660"/>
                </a:solidFill>
                <a:latin typeface="Abadi Extra Light" panose="020B0204020104020204" pitchFamily="34" charset="0"/>
              </a:rPr>
              <a:t>, E. </a:t>
            </a:r>
            <a:r>
              <a:rPr lang="en-US" sz="800" dirty="0" err="1">
                <a:solidFill>
                  <a:srgbClr val="122660"/>
                </a:solidFill>
                <a:latin typeface="Abadi Extra Light" panose="020B0204020104020204" pitchFamily="34" charset="0"/>
              </a:rPr>
              <a:t>Papagiannidou</a:t>
            </a:r>
            <a:r>
              <a:rPr lang="en-US" sz="800" dirty="0">
                <a:solidFill>
                  <a:srgbClr val="122660"/>
                </a:solidFill>
                <a:latin typeface="Abadi Extra Light" panose="020B0204020104020204" pitchFamily="34" charset="0"/>
              </a:rPr>
              <a:t>, N. </a:t>
            </a:r>
            <a:r>
              <a:rPr lang="en-US" sz="800" dirty="0" err="1">
                <a:solidFill>
                  <a:srgbClr val="122660"/>
                </a:solidFill>
                <a:latin typeface="Abadi Extra Light" panose="020B0204020104020204" pitchFamily="34" charset="0"/>
              </a:rPr>
              <a:t>Moussiopoulos</a:t>
            </a:r>
            <a:r>
              <a:rPr lang="en-US" sz="800" dirty="0">
                <a:solidFill>
                  <a:srgbClr val="122660"/>
                </a:solidFill>
                <a:latin typeface="Abadi Extra Light" panose="020B0204020104020204" pitchFamily="34" charset="0"/>
              </a:rPr>
              <a:t>, Life cycle assessment of beer production in Greece, Journal of Cleaner Production, Volume 13, Issue 4, 2005, Pages 433-439, ISSN 0959-6526,</a:t>
            </a:r>
          </a:p>
          <a:p>
            <a:r>
              <a:rPr lang="en-US" sz="800" dirty="0">
                <a:solidFill>
                  <a:srgbClr val="122660"/>
                </a:solidFill>
                <a:latin typeface="Abadi Extra Light" panose="020B0204020104020204" pitchFamily="34" charset="0"/>
              </a:rPr>
              <a:t>https://</a:t>
            </a:r>
            <a:r>
              <a:rPr lang="en-US" sz="800" dirty="0" err="1">
                <a:solidFill>
                  <a:srgbClr val="122660"/>
                </a:solidFill>
                <a:latin typeface="Abadi Extra Light" panose="020B0204020104020204" pitchFamily="34" charset="0"/>
              </a:rPr>
              <a:t>doi.org</a:t>
            </a:r>
            <a:r>
              <a:rPr lang="en-US" sz="800" dirty="0">
                <a:solidFill>
                  <a:srgbClr val="122660"/>
                </a:solidFill>
                <a:latin typeface="Abadi Extra Light" panose="020B0204020104020204" pitchFamily="34" charset="0"/>
              </a:rPr>
              <a:t>/10.1016/j.jclepro.2003.09.010.</a:t>
            </a:r>
          </a:p>
        </p:txBody>
      </p:sp>
    </p:spTree>
    <p:extLst>
      <p:ext uri="{BB962C8B-B14F-4D97-AF65-F5344CB8AC3E}">
        <p14:creationId xmlns:p14="http://schemas.microsoft.com/office/powerpoint/2010/main" val="16813685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8178E6-9AD0-754A-9414-2695AC4C7975}"/>
              </a:ext>
            </a:extLst>
          </p:cNvPr>
          <p:cNvSpPr/>
          <p:nvPr/>
        </p:nvSpPr>
        <p:spPr>
          <a:xfrm>
            <a:off x="9775371" y="0"/>
            <a:ext cx="2416629" cy="1595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2">
            <a:extLst>
              <a:ext uri="{FF2B5EF4-FFF2-40B4-BE49-F238E27FC236}">
                <a16:creationId xmlns:a16="http://schemas.microsoft.com/office/drawing/2014/main" id="{DFC59898-2C9B-480C-BE1F-CE92A3CC0B39}"/>
              </a:ext>
            </a:extLst>
          </p:cNvPr>
          <p:cNvSpPr>
            <a:spLocks noGrp="1"/>
          </p:cNvSpPr>
          <p:nvPr>
            <p:ph type="title"/>
          </p:nvPr>
        </p:nvSpPr>
        <p:spPr>
          <a:xfrm>
            <a:off x="573612" y="341630"/>
            <a:ext cx="10515600" cy="1325563"/>
          </a:xfrm>
        </p:spPr>
        <p:txBody>
          <a:bodyPr/>
          <a:lstStyle/>
          <a:p>
            <a:r>
              <a:rPr lang="en-US" dirty="0">
                <a:solidFill>
                  <a:srgbClr val="122660"/>
                </a:solidFill>
              </a:rPr>
              <a:t>LCA Activity</a:t>
            </a:r>
          </a:p>
        </p:txBody>
      </p:sp>
      <p:sp>
        <p:nvSpPr>
          <p:cNvPr id="2" name="TextBox 1">
            <a:extLst>
              <a:ext uri="{FF2B5EF4-FFF2-40B4-BE49-F238E27FC236}">
                <a16:creationId xmlns:a16="http://schemas.microsoft.com/office/drawing/2014/main" id="{67076DE0-0DE6-4BBD-A91C-D4A59D860945}"/>
              </a:ext>
            </a:extLst>
          </p:cNvPr>
          <p:cNvSpPr txBox="1"/>
          <p:nvPr/>
        </p:nvSpPr>
        <p:spPr>
          <a:xfrm>
            <a:off x="685292" y="1723300"/>
            <a:ext cx="5236538" cy="3539430"/>
          </a:xfrm>
          <a:prstGeom prst="rect">
            <a:avLst/>
          </a:prstGeom>
          <a:noFill/>
        </p:spPr>
        <p:txBody>
          <a:bodyPr wrap="square" rtlCol="0">
            <a:spAutoFit/>
          </a:bodyPr>
          <a:lstStyle/>
          <a:p>
            <a:pPr marL="342900" indent="-342900">
              <a:buFont typeface="Arial" panose="020B0604020202020204" pitchFamily="34" charset="0"/>
              <a:buChar char="•"/>
            </a:pPr>
            <a:r>
              <a:rPr lang="en-US" sz="2800" dirty="0">
                <a:solidFill>
                  <a:srgbClr val="122660"/>
                </a:solidFill>
              </a:rPr>
              <a:t>Process-based: </a:t>
            </a:r>
            <a:r>
              <a:rPr lang="en-US" sz="2800" dirty="0">
                <a:solidFill>
                  <a:srgbClr val="122660"/>
                </a:solidFill>
                <a:latin typeface="Abadi Extra Light" panose="020B0204020104020204" pitchFamily="34" charset="0"/>
              </a:rPr>
              <a:t>Come up with a flow chart for the life-cycle of a technology that is relevant to your project </a:t>
            </a:r>
          </a:p>
          <a:p>
            <a:pPr marL="342900" indent="-342900">
              <a:buFont typeface="Arial" panose="020B0604020202020204" pitchFamily="34" charset="0"/>
              <a:buChar char="•"/>
            </a:pPr>
            <a:endParaRPr lang="en-US" sz="2800" dirty="0">
              <a:solidFill>
                <a:srgbClr val="122660"/>
              </a:solidFill>
            </a:endParaRPr>
          </a:p>
          <a:p>
            <a:pPr marL="342900" indent="-342900">
              <a:buFont typeface="Arial" panose="020B0604020202020204" pitchFamily="34" charset="0"/>
              <a:buChar char="•"/>
            </a:pPr>
            <a:r>
              <a:rPr lang="en-US" sz="2800" dirty="0">
                <a:solidFill>
                  <a:srgbClr val="122660"/>
                </a:solidFill>
              </a:rPr>
              <a:t>Identify the inputs and outputs at each phase </a:t>
            </a:r>
          </a:p>
          <a:p>
            <a:pPr marL="342900" indent="-342900">
              <a:buFont typeface="Arial" panose="020B0604020202020204" pitchFamily="34" charset="0"/>
              <a:buChar char="•"/>
            </a:pPr>
            <a:endParaRPr lang="en-US" sz="2800" dirty="0">
              <a:solidFill>
                <a:srgbClr val="122660"/>
              </a:solidFill>
            </a:endParaRPr>
          </a:p>
        </p:txBody>
      </p:sp>
      <p:pic>
        <p:nvPicPr>
          <p:cNvPr id="7" name="Picture 6" descr="A screenshot of a cell phone&#10;&#10;Description automatically generated">
            <a:extLst>
              <a:ext uri="{FF2B5EF4-FFF2-40B4-BE49-F238E27FC236}">
                <a16:creationId xmlns:a16="http://schemas.microsoft.com/office/drawing/2014/main" id="{7E5ABC65-4871-484E-A0B3-A9802CC1C7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70172" y="468386"/>
            <a:ext cx="5522388" cy="5921228"/>
          </a:xfrm>
          <a:prstGeom prst="rect">
            <a:avLst/>
          </a:prstGeom>
        </p:spPr>
      </p:pic>
    </p:spTree>
    <p:extLst>
      <p:ext uri="{BB962C8B-B14F-4D97-AF65-F5344CB8AC3E}">
        <p14:creationId xmlns:p14="http://schemas.microsoft.com/office/powerpoint/2010/main" val="2602537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B59B77E-A1D5-9340-96C7-B5C454E2399F}"/>
              </a:ext>
            </a:extLst>
          </p:cNvPr>
          <p:cNvSpPr>
            <a:spLocks noGrp="1"/>
          </p:cNvSpPr>
          <p:nvPr>
            <p:ph type="title"/>
          </p:nvPr>
        </p:nvSpPr>
        <p:spPr>
          <a:xfrm>
            <a:off x="838200" y="500062"/>
            <a:ext cx="10515600" cy="1325563"/>
          </a:xfrm>
        </p:spPr>
        <p:txBody>
          <a:bodyPr/>
          <a:lstStyle/>
          <a:p>
            <a:r>
              <a:rPr lang="en-US" b="1" dirty="0">
                <a:solidFill>
                  <a:srgbClr val="122660"/>
                </a:solidFill>
                <a:latin typeface="Aharoni" panose="02010803020104030203" pitchFamily="2" charset="-79"/>
                <a:cs typeface="Aharoni" panose="02010803020104030203" pitchFamily="2" charset="-79"/>
              </a:rPr>
              <a:t>Course Overview</a:t>
            </a:r>
          </a:p>
        </p:txBody>
      </p:sp>
      <p:sp>
        <p:nvSpPr>
          <p:cNvPr id="5" name="Content Placeholder 4">
            <a:extLst>
              <a:ext uri="{FF2B5EF4-FFF2-40B4-BE49-F238E27FC236}">
                <a16:creationId xmlns:a16="http://schemas.microsoft.com/office/drawing/2014/main" id="{1074FD08-E09F-3B45-9203-674D4AB9F8BA}"/>
              </a:ext>
            </a:extLst>
          </p:cNvPr>
          <p:cNvSpPr txBox="1">
            <a:spLocks/>
          </p:cNvSpPr>
          <p:nvPr/>
        </p:nvSpPr>
        <p:spPr>
          <a:xfrm>
            <a:off x="838200" y="1799590"/>
            <a:ext cx="10515600" cy="4351338"/>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rgbClr val="3461DB"/>
                </a:solidFill>
                <a:latin typeface="Abadi Extra Light" panose="020B0204020104020204" pitchFamily="34" charset="0"/>
              </a:rPr>
              <a:t>1: Introduction</a:t>
            </a:r>
          </a:p>
          <a:p>
            <a:pPr marL="0" indent="0">
              <a:buFont typeface="Arial" panose="020B0604020202020204" pitchFamily="34" charset="0"/>
              <a:buNone/>
            </a:pPr>
            <a:r>
              <a:rPr lang="en-US" dirty="0">
                <a:solidFill>
                  <a:srgbClr val="3461DB"/>
                </a:solidFill>
                <a:latin typeface="Abadi Extra Light" panose="020B0204020104020204" pitchFamily="34" charset="0"/>
              </a:rPr>
              <a:t>2: Project Selection</a:t>
            </a:r>
          </a:p>
          <a:p>
            <a:pPr marL="0" indent="0">
              <a:buFont typeface="Arial" panose="020B0604020202020204" pitchFamily="34" charset="0"/>
              <a:buNone/>
            </a:pPr>
            <a:r>
              <a:rPr lang="en-US" dirty="0">
                <a:solidFill>
                  <a:srgbClr val="3461DB"/>
                </a:solidFill>
                <a:latin typeface="Abadi Extra Light" panose="020B0204020104020204" pitchFamily="34" charset="0"/>
              </a:rPr>
              <a:t>3: Problem Framing</a:t>
            </a:r>
          </a:p>
          <a:p>
            <a:pPr marL="0" indent="0">
              <a:buFont typeface="Arial" panose="020B0604020202020204" pitchFamily="34" charset="0"/>
              <a:buNone/>
            </a:pPr>
            <a:r>
              <a:rPr lang="en-US" dirty="0">
                <a:solidFill>
                  <a:srgbClr val="3461DB"/>
                </a:solidFill>
                <a:latin typeface="Abadi Extra Light" panose="020B0204020104020204" pitchFamily="34" charset="0"/>
              </a:rPr>
              <a:t>4: Sector Research</a:t>
            </a:r>
          </a:p>
          <a:p>
            <a:pPr marL="0" indent="0">
              <a:buFont typeface="Arial" panose="020B0604020202020204" pitchFamily="34" charset="0"/>
              <a:buNone/>
            </a:pPr>
            <a:r>
              <a:rPr lang="en-US" b="1" dirty="0">
                <a:solidFill>
                  <a:srgbClr val="122660"/>
                </a:solidFill>
                <a:latin typeface="Abadi Extra Light" panose="020B0204020104020204" pitchFamily="34" charset="0"/>
              </a:rPr>
              <a:t>5: Analytical Tools</a:t>
            </a:r>
          </a:p>
          <a:p>
            <a:pPr marL="0" indent="0">
              <a:buFont typeface="Arial" panose="020B0604020202020204" pitchFamily="34" charset="0"/>
              <a:buNone/>
            </a:pPr>
            <a:r>
              <a:rPr lang="en-US" dirty="0">
                <a:solidFill>
                  <a:srgbClr val="3461DB"/>
                </a:solidFill>
                <a:latin typeface="Abadi Extra Light" panose="020B0204020104020204" pitchFamily="34" charset="0"/>
              </a:rPr>
              <a:t>6: Preliminary Presentations</a:t>
            </a:r>
          </a:p>
          <a:p>
            <a:pPr marL="0" indent="0">
              <a:buFont typeface="Arial" panose="020B0604020202020204" pitchFamily="34" charset="0"/>
              <a:buNone/>
            </a:pPr>
            <a:r>
              <a:rPr lang="en-US" dirty="0">
                <a:solidFill>
                  <a:srgbClr val="3461DB"/>
                </a:solidFill>
                <a:latin typeface="Abadi Extra Light" panose="020B0204020104020204" pitchFamily="34" charset="0"/>
              </a:rPr>
              <a:t>7: Group Work</a:t>
            </a:r>
          </a:p>
          <a:p>
            <a:pPr marL="0" indent="0">
              <a:buFont typeface="Arial" panose="020B0604020202020204" pitchFamily="34" charset="0"/>
              <a:buNone/>
            </a:pPr>
            <a:r>
              <a:rPr lang="en-US" dirty="0">
                <a:solidFill>
                  <a:srgbClr val="3461DB"/>
                </a:solidFill>
                <a:latin typeface="Abadi Extra Light" panose="020B0204020104020204" pitchFamily="34" charset="0"/>
              </a:rPr>
              <a:t>8: Final Presentations </a:t>
            </a:r>
          </a:p>
        </p:txBody>
      </p:sp>
    </p:spTree>
    <p:extLst>
      <p:ext uri="{BB962C8B-B14F-4D97-AF65-F5344CB8AC3E}">
        <p14:creationId xmlns:p14="http://schemas.microsoft.com/office/powerpoint/2010/main" val="41652651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A6AF02E-964C-9940-BEE6-394FB84093BD}"/>
              </a:ext>
            </a:extLst>
          </p:cNvPr>
          <p:cNvSpPr>
            <a:spLocks noGrp="1"/>
          </p:cNvSpPr>
          <p:nvPr>
            <p:ph type="title"/>
          </p:nvPr>
        </p:nvSpPr>
        <p:spPr>
          <a:xfrm>
            <a:off x="838200" y="365125"/>
            <a:ext cx="10515600" cy="1325563"/>
          </a:xfrm>
        </p:spPr>
        <p:txBody>
          <a:bodyPr/>
          <a:lstStyle/>
          <a:p>
            <a:r>
              <a:rPr lang="en-US" dirty="0">
                <a:solidFill>
                  <a:srgbClr val="12265F"/>
                </a:solidFill>
                <a:latin typeface="Aharoni" panose="02010803020104030203" pitchFamily="2" charset="-79"/>
                <a:cs typeface="Aharoni" panose="02010803020104030203" pitchFamily="2" charset="-79"/>
              </a:rPr>
              <a:t>EIO-LCA</a:t>
            </a:r>
          </a:p>
        </p:txBody>
      </p:sp>
      <p:sp>
        <p:nvSpPr>
          <p:cNvPr id="5" name="Google Shape;224;p31">
            <a:extLst>
              <a:ext uri="{FF2B5EF4-FFF2-40B4-BE49-F238E27FC236}">
                <a16:creationId xmlns:a16="http://schemas.microsoft.com/office/drawing/2014/main" id="{5C4DEEAC-6895-0D46-9A9F-19099977AB34}"/>
              </a:ext>
            </a:extLst>
          </p:cNvPr>
          <p:cNvSpPr txBox="1"/>
          <p:nvPr/>
        </p:nvSpPr>
        <p:spPr>
          <a:xfrm>
            <a:off x="2312139" y="2202901"/>
            <a:ext cx="9456738" cy="1954213"/>
          </a:xfrm>
          <a:prstGeom prst="rect">
            <a:avLst/>
          </a:prstGeom>
          <a:noFill/>
          <a:ln>
            <a:noFill/>
          </a:ln>
        </p:spPr>
        <p:txBody>
          <a:bodyPr spcFirstLastPara="1" wrap="square" lIns="91425" tIns="45700" rIns="91425" bIns="45700" anchor="t" anchorCtr="0">
            <a:noAutofit/>
          </a:bodyPr>
          <a:lstStyle/>
          <a:p>
            <a:pPr marL="342900" indent="-342900">
              <a:buFont typeface="Arial" panose="020B0604020202020204" pitchFamily="34" charset="0"/>
              <a:buChar char="•"/>
            </a:pPr>
            <a:r>
              <a:rPr lang="en-US" sz="3500" dirty="0">
                <a:solidFill>
                  <a:srgbClr val="122660"/>
                </a:solidFill>
              </a:rPr>
              <a:t>Visit </a:t>
            </a:r>
            <a:r>
              <a:rPr lang="en-US" sz="3500" dirty="0">
                <a:solidFill>
                  <a:srgbClr val="122660"/>
                </a:solidFill>
                <a:hlinkClick r:id="rId2">
                  <a:extLst>
                    <a:ext uri="{A12FA001-AC4F-418D-AE19-62706E023703}">
                      <ahyp:hlinkClr xmlns:ahyp="http://schemas.microsoft.com/office/drawing/2018/hyperlinkcolor" val="tx"/>
                    </a:ext>
                  </a:extLst>
                </a:hlinkClick>
              </a:rPr>
              <a:t>http://www.eiolca.net/Method/index.html</a:t>
            </a:r>
            <a:r>
              <a:rPr lang="en-US" sz="3500" dirty="0">
                <a:solidFill>
                  <a:srgbClr val="122660"/>
                </a:solidFill>
              </a:rPr>
              <a:t> and use the tool to find data on your sector</a:t>
            </a:r>
          </a:p>
        </p:txBody>
      </p:sp>
      <p:grpSp>
        <p:nvGrpSpPr>
          <p:cNvPr id="6" name="Google Shape;225;p31" descr="Help">
            <a:extLst>
              <a:ext uri="{FF2B5EF4-FFF2-40B4-BE49-F238E27FC236}">
                <a16:creationId xmlns:a16="http://schemas.microsoft.com/office/drawing/2014/main" id="{AE97B925-B725-F94A-AD12-1F76E2E730EE}"/>
              </a:ext>
            </a:extLst>
          </p:cNvPr>
          <p:cNvGrpSpPr/>
          <p:nvPr/>
        </p:nvGrpSpPr>
        <p:grpSpPr>
          <a:xfrm>
            <a:off x="292100" y="1960562"/>
            <a:ext cx="1938337" cy="1954213"/>
            <a:chOff x="523875" y="4840287"/>
            <a:chExt cx="1092200" cy="1139825"/>
          </a:xfrm>
        </p:grpSpPr>
        <p:pic>
          <p:nvPicPr>
            <p:cNvPr id="7" name="Google Shape;226;p31" descr="Help">
              <a:extLst>
                <a:ext uri="{FF2B5EF4-FFF2-40B4-BE49-F238E27FC236}">
                  <a16:creationId xmlns:a16="http://schemas.microsoft.com/office/drawing/2014/main" id="{2B2741E6-DC2B-8B40-86C5-A7352153405A}"/>
                </a:ext>
              </a:extLst>
            </p:cNvPr>
            <p:cNvPicPr preferRelativeResize="0"/>
            <p:nvPr/>
          </p:nvPicPr>
          <p:blipFill rotWithShape="1">
            <a:blip r:embed="rId3">
              <a:alphaModFix/>
            </a:blip>
            <a:srcRect/>
            <a:stretch/>
          </p:blipFill>
          <p:spPr>
            <a:xfrm>
              <a:off x="523875" y="4840287"/>
              <a:ext cx="1092200" cy="1139825"/>
            </a:xfrm>
            <a:prstGeom prst="rect">
              <a:avLst/>
            </a:prstGeom>
            <a:noFill/>
            <a:ln>
              <a:noFill/>
            </a:ln>
          </p:spPr>
        </p:pic>
        <p:sp>
          <p:nvSpPr>
            <p:cNvPr id="8" name="Google Shape;227;p31">
              <a:extLst>
                <a:ext uri="{FF2B5EF4-FFF2-40B4-BE49-F238E27FC236}">
                  <a16:creationId xmlns:a16="http://schemas.microsoft.com/office/drawing/2014/main" id="{B9F444AB-E282-404A-884A-9F035B42E1C4}"/>
                </a:ext>
              </a:extLst>
            </p:cNvPr>
            <p:cNvSpPr/>
            <p:nvPr/>
          </p:nvSpPr>
          <p:spPr>
            <a:xfrm>
              <a:off x="569912" y="4860925"/>
              <a:ext cx="1003300" cy="105251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grpSp>
      <p:sp>
        <p:nvSpPr>
          <p:cNvPr id="9" name="TextBox 8">
            <a:extLst>
              <a:ext uri="{FF2B5EF4-FFF2-40B4-BE49-F238E27FC236}">
                <a16:creationId xmlns:a16="http://schemas.microsoft.com/office/drawing/2014/main" id="{BE3649BB-68C1-C341-8319-0F44D9C27CEE}"/>
              </a:ext>
            </a:extLst>
          </p:cNvPr>
          <p:cNvSpPr txBox="1"/>
          <p:nvPr/>
        </p:nvSpPr>
        <p:spPr>
          <a:xfrm>
            <a:off x="602456" y="4657552"/>
            <a:ext cx="10987087" cy="1200329"/>
          </a:xfrm>
          <a:prstGeom prst="rect">
            <a:avLst/>
          </a:prstGeom>
          <a:noFill/>
        </p:spPr>
        <p:txBody>
          <a:bodyPr wrap="square" rtlCol="0">
            <a:spAutoFit/>
          </a:bodyPr>
          <a:lstStyle/>
          <a:p>
            <a:pPr algn="ctr"/>
            <a:r>
              <a:rPr lang="en-US" sz="3600" b="1" dirty="0">
                <a:solidFill>
                  <a:srgbClr val="12265F"/>
                </a:solidFill>
                <a:latin typeface="Abadi" panose="020B0604020104020204" pitchFamily="34" charset="0"/>
              </a:rPr>
              <a:t>What are the greatest impacts? Where in the life cycle do you think they occur?</a:t>
            </a:r>
          </a:p>
        </p:txBody>
      </p:sp>
    </p:spTree>
    <p:extLst>
      <p:ext uri="{BB962C8B-B14F-4D97-AF65-F5344CB8AC3E}">
        <p14:creationId xmlns:p14="http://schemas.microsoft.com/office/powerpoint/2010/main" val="2271933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C8542-F8B5-4958-B9BA-80248BD863F4}"/>
              </a:ext>
            </a:extLst>
          </p:cNvPr>
          <p:cNvSpPr>
            <a:spLocks noGrp="1"/>
          </p:cNvSpPr>
          <p:nvPr>
            <p:ph type="title"/>
          </p:nvPr>
        </p:nvSpPr>
        <p:spPr>
          <a:xfrm>
            <a:off x="814167" y="802955"/>
            <a:ext cx="4852528" cy="1728098"/>
          </a:xfrm>
        </p:spPr>
        <p:txBody>
          <a:bodyPr>
            <a:noAutofit/>
          </a:bodyPr>
          <a:lstStyle/>
          <a:p>
            <a:r>
              <a:rPr lang="en-US" sz="5000" dirty="0">
                <a:solidFill>
                  <a:srgbClr val="122660"/>
                </a:solidFill>
              </a:rPr>
              <a:t>Four Lenses of Sustainability</a:t>
            </a:r>
          </a:p>
        </p:txBody>
      </p:sp>
      <p:pic>
        <p:nvPicPr>
          <p:cNvPr id="10" name="Content Placeholder 3" descr="Environment_Icon_4Lenses.png">
            <a:extLst>
              <a:ext uri="{FF2B5EF4-FFF2-40B4-BE49-F238E27FC236}">
                <a16:creationId xmlns:a16="http://schemas.microsoft.com/office/drawing/2014/main" id="{448D4644-5F3B-4C90-9F09-F24BEA6E9C5A}"/>
              </a:ext>
            </a:extLst>
          </p:cNvPr>
          <p:cNvPicPr>
            <a:picLocks/>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8975486" y="1667004"/>
            <a:ext cx="2301991" cy="2319387"/>
          </a:xfrm>
          <a:prstGeom prst="rect">
            <a:avLst/>
          </a:prstGeom>
          <a:noFill/>
        </p:spPr>
      </p:pic>
      <p:pic>
        <p:nvPicPr>
          <p:cNvPr id="5" name="Picture 4" descr="Finance_Icon_4Lenses.png">
            <a:extLst>
              <a:ext uri="{FF2B5EF4-FFF2-40B4-BE49-F238E27FC236}">
                <a16:creationId xmlns:a16="http://schemas.microsoft.com/office/drawing/2014/main" id="{321E04C6-BE22-4A3D-B828-BA2CA3EB0F97}"/>
              </a:ext>
            </a:extLst>
          </p:cNvPr>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6527586" y="3434981"/>
            <a:ext cx="1722057" cy="1735071"/>
          </a:xfrm>
          <a:prstGeom prst="rect">
            <a:avLst/>
          </a:prstGeom>
          <a:noFill/>
        </p:spPr>
      </p:pic>
      <p:pic>
        <p:nvPicPr>
          <p:cNvPr id="7" name="Picture 6" descr="Technology_Icon_4Lenses.png">
            <a:extLst>
              <a:ext uri="{FF2B5EF4-FFF2-40B4-BE49-F238E27FC236}">
                <a16:creationId xmlns:a16="http://schemas.microsoft.com/office/drawing/2014/main" id="{DEF4D262-11E9-4946-969B-5D2E6701F8CA}"/>
              </a:ext>
            </a:extLst>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5957743" y="801357"/>
            <a:ext cx="1365730" cy="1344560"/>
          </a:xfrm>
          <a:prstGeom prst="rect">
            <a:avLst/>
          </a:prstGeom>
          <a:noFill/>
        </p:spPr>
      </p:pic>
      <p:sp>
        <p:nvSpPr>
          <p:cNvPr id="9" name="Content Placeholder 8">
            <a:extLst>
              <a:ext uri="{FF2B5EF4-FFF2-40B4-BE49-F238E27FC236}">
                <a16:creationId xmlns:a16="http://schemas.microsoft.com/office/drawing/2014/main" id="{C54E1E91-D81D-4AF5-9E96-237DB7D3E93A}"/>
              </a:ext>
            </a:extLst>
          </p:cNvPr>
          <p:cNvSpPr>
            <a:spLocks noGrp="1"/>
          </p:cNvSpPr>
          <p:nvPr>
            <p:ph idx="1"/>
          </p:nvPr>
        </p:nvSpPr>
        <p:spPr>
          <a:xfrm>
            <a:off x="761877" y="2660183"/>
            <a:ext cx="10515600" cy="4351338"/>
          </a:xfrm>
        </p:spPr>
        <p:txBody>
          <a:bodyPr/>
          <a:lstStyle/>
          <a:p>
            <a:r>
              <a:rPr lang="en-US" dirty="0">
                <a:solidFill>
                  <a:srgbClr val="122660"/>
                </a:solidFill>
                <a:latin typeface="+mn-lt"/>
              </a:rPr>
              <a:t>Technical</a:t>
            </a:r>
          </a:p>
          <a:p>
            <a:r>
              <a:rPr lang="en-US" dirty="0">
                <a:solidFill>
                  <a:srgbClr val="122660"/>
                </a:solidFill>
                <a:latin typeface="+mn-lt"/>
              </a:rPr>
              <a:t>Environmental</a:t>
            </a:r>
          </a:p>
          <a:p>
            <a:r>
              <a:rPr lang="en-US" dirty="0">
                <a:solidFill>
                  <a:srgbClr val="122660"/>
                </a:solidFill>
                <a:latin typeface="+mn-lt"/>
              </a:rPr>
              <a:t>Economic</a:t>
            </a:r>
          </a:p>
          <a:p>
            <a:r>
              <a:rPr lang="en-US" dirty="0">
                <a:solidFill>
                  <a:srgbClr val="122660"/>
                </a:solidFill>
                <a:latin typeface="+mn-lt"/>
              </a:rPr>
              <a:t>Social</a:t>
            </a:r>
          </a:p>
        </p:txBody>
      </p:sp>
      <p:pic>
        <p:nvPicPr>
          <p:cNvPr id="6" name="Picture 5" descr="Society_Icon_4Lense.png">
            <a:extLst>
              <a:ext uri="{FF2B5EF4-FFF2-40B4-BE49-F238E27FC236}">
                <a16:creationId xmlns:a16="http://schemas.microsoft.com/office/drawing/2014/main" id="{60F78368-2202-4192-BFD9-DE658D98EA26}"/>
              </a:ext>
            </a:extLst>
          </p:cNvPr>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9828243" y="4855029"/>
            <a:ext cx="1906496" cy="1872341"/>
          </a:xfrm>
          <a:prstGeom prst="rect">
            <a:avLst/>
          </a:prstGeom>
          <a:noFill/>
        </p:spPr>
      </p:pic>
    </p:spTree>
    <p:extLst>
      <p:ext uri="{BB962C8B-B14F-4D97-AF65-F5344CB8AC3E}">
        <p14:creationId xmlns:p14="http://schemas.microsoft.com/office/powerpoint/2010/main" val="1677371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descr="Society_Icon_4Lense.png">
            <a:extLst>
              <a:ext uri="{FF2B5EF4-FFF2-40B4-BE49-F238E27FC236}">
                <a16:creationId xmlns:a16="http://schemas.microsoft.com/office/drawing/2014/main" id="{F50463C9-95E6-44C0-B3FF-B680329B50AC}"/>
              </a:ext>
            </a:extLst>
          </p:cNvPr>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9398676" y="2098548"/>
            <a:ext cx="2304288" cy="2322576"/>
          </a:xfrm>
          <a:prstGeom prst="rect">
            <a:avLst/>
          </a:prstGeom>
          <a:noFill/>
        </p:spPr>
      </p:pic>
      <p:pic>
        <p:nvPicPr>
          <p:cNvPr id="5" name="Content Placeholder 3" descr="Environment_Icon_4Lenses.png">
            <a:extLst>
              <a:ext uri="{FF2B5EF4-FFF2-40B4-BE49-F238E27FC236}">
                <a16:creationId xmlns:a16="http://schemas.microsoft.com/office/drawing/2014/main" id="{89D86A14-C047-448C-9AC9-01F90AECA20D}"/>
              </a:ext>
            </a:extLst>
          </p:cNvPr>
          <p:cNvPicPr>
            <a:picLocks/>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588910" y="2101737"/>
            <a:ext cx="2301991" cy="2319387"/>
          </a:xfrm>
          <a:prstGeom prst="rect">
            <a:avLst/>
          </a:prstGeom>
          <a:noFill/>
        </p:spPr>
      </p:pic>
      <p:pic>
        <p:nvPicPr>
          <p:cNvPr id="6" name="Picture 5" descr="Finance_Icon_4Lenses.png">
            <a:extLst>
              <a:ext uri="{FF2B5EF4-FFF2-40B4-BE49-F238E27FC236}">
                <a16:creationId xmlns:a16="http://schemas.microsoft.com/office/drawing/2014/main" id="{283DE47E-1D19-4A86-AFAE-44C29E69FAF3}"/>
              </a:ext>
            </a:extLst>
          </p:cNvPr>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6493793" y="2098548"/>
            <a:ext cx="2304288" cy="2322576"/>
          </a:xfrm>
          <a:prstGeom prst="rect">
            <a:avLst/>
          </a:prstGeom>
          <a:noFill/>
        </p:spPr>
      </p:pic>
      <p:pic>
        <p:nvPicPr>
          <p:cNvPr id="7" name="Picture 6" descr="Technology_Icon_4Lenses.png">
            <a:extLst>
              <a:ext uri="{FF2B5EF4-FFF2-40B4-BE49-F238E27FC236}">
                <a16:creationId xmlns:a16="http://schemas.microsoft.com/office/drawing/2014/main" id="{FC3A3326-36A8-4EBA-9C76-1744EA95A119}"/>
              </a:ext>
            </a:extLst>
          </p:cNvPr>
          <p:cNvPicPr/>
          <p:nvPr/>
        </p:nvPicPr>
        <p:blipFill>
          <a:blip r:embed="rId8" r:link="rId9">
            <a:extLst>
              <a:ext uri="{28A0092B-C50C-407E-A947-70E740481C1C}">
                <a14:useLocalDpi xmlns:a14="http://schemas.microsoft.com/office/drawing/2010/main" val="0"/>
              </a:ext>
            </a:extLst>
          </a:blip>
          <a:srcRect/>
          <a:stretch>
            <a:fillRect/>
          </a:stretch>
        </p:blipFill>
        <p:spPr bwMode="auto">
          <a:xfrm>
            <a:off x="681730" y="2101737"/>
            <a:ext cx="2304288" cy="2322576"/>
          </a:xfrm>
          <a:prstGeom prst="rect">
            <a:avLst/>
          </a:prstGeom>
          <a:noFill/>
        </p:spPr>
      </p:pic>
      <p:sp>
        <p:nvSpPr>
          <p:cNvPr id="13" name="TextBox 12">
            <a:extLst>
              <a:ext uri="{FF2B5EF4-FFF2-40B4-BE49-F238E27FC236}">
                <a16:creationId xmlns:a16="http://schemas.microsoft.com/office/drawing/2014/main" id="{DF625444-40F8-4F11-9CD5-26A844C84C4F}"/>
              </a:ext>
            </a:extLst>
          </p:cNvPr>
          <p:cNvSpPr txBox="1"/>
          <p:nvPr/>
        </p:nvSpPr>
        <p:spPr>
          <a:xfrm>
            <a:off x="411666" y="1426027"/>
            <a:ext cx="2681956" cy="523220"/>
          </a:xfrm>
          <a:prstGeom prst="rect">
            <a:avLst/>
          </a:prstGeom>
          <a:noFill/>
        </p:spPr>
        <p:txBody>
          <a:bodyPr wrap="square" rtlCol="0">
            <a:spAutoFit/>
          </a:bodyPr>
          <a:lstStyle/>
          <a:p>
            <a:pPr algn="ctr"/>
            <a:r>
              <a:rPr lang="en-US" sz="2800" dirty="0">
                <a:solidFill>
                  <a:srgbClr val="122660"/>
                </a:solidFill>
              </a:rPr>
              <a:t>Technical</a:t>
            </a:r>
          </a:p>
        </p:txBody>
      </p:sp>
      <p:sp>
        <p:nvSpPr>
          <p:cNvPr id="14" name="TextBox 13">
            <a:extLst>
              <a:ext uri="{FF2B5EF4-FFF2-40B4-BE49-F238E27FC236}">
                <a16:creationId xmlns:a16="http://schemas.microsoft.com/office/drawing/2014/main" id="{2F24F491-F0F0-45D1-86A5-2E6A533C09AA}"/>
              </a:ext>
            </a:extLst>
          </p:cNvPr>
          <p:cNvSpPr txBox="1"/>
          <p:nvPr/>
        </p:nvSpPr>
        <p:spPr>
          <a:xfrm>
            <a:off x="3511540" y="1436913"/>
            <a:ext cx="2681956" cy="523220"/>
          </a:xfrm>
          <a:prstGeom prst="rect">
            <a:avLst/>
          </a:prstGeom>
          <a:noFill/>
        </p:spPr>
        <p:txBody>
          <a:bodyPr wrap="square" rtlCol="0">
            <a:spAutoFit/>
          </a:bodyPr>
          <a:lstStyle/>
          <a:p>
            <a:pPr algn="ctr"/>
            <a:r>
              <a:rPr lang="en-US" sz="2800" dirty="0">
                <a:solidFill>
                  <a:srgbClr val="122660"/>
                </a:solidFill>
              </a:rPr>
              <a:t>Environmental</a:t>
            </a:r>
          </a:p>
        </p:txBody>
      </p:sp>
      <p:sp>
        <p:nvSpPr>
          <p:cNvPr id="15" name="TextBox 14">
            <a:extLst>
              <a:ext uri="{FF2B5EF4-FFF2-40B4-BE49-F238E27FC236}">
                <a16:creationId xmlns:a16="http://schemas.microsoft.com/office/drawing/2014/main" id="{6A6055ED-D42E-4B78-8A58-A8D2AE701644}"/>
              </a:ext>
            </a:extLst>
          </p:cNvPr>
          <p:cNvSpPr txBox="1"/>
          <p:nvPr/>
        </p:nvSpPr>
        <p:spPr>
          <a:xfrm>
            <a:off x="6304959" y="1436913"/>
            <a:ext cx="2681956" cy="523220"/>
          </a:xfrm>
          <a:prstGeom prst="rect">
            <a:avLst/>
          </a:prstGeom>
          <a:noFill/>
        </p:spPr>
        <p:txBody>
          <a:bodyPr wrap="square" rtlCol="0">
            <a:spAutoFit/>
          </a:bodyPr>
          <a:lstStyle/>
          <a:p>
            <a:pPr algn="ctr"/>
            <a:r>
              <a:rPr lang="en-US" sz="2800" dirty="0">
                <a:solidFill>
                  <a:srgbClr val="122660"/>
                </a:solidFill>
              </a:rPr>
              <a:t>Economic</a:t>
            </a:r>
          </a:p>
        </p:txBody>
      </p:sp>
      <p:sp>
        <p:nvSpPr>
          <p:cNvPr id="16" name="TextBox 15">
            <a:extLst>
              <a:ext uri="{FF2B5EF4-FFF2-40B4-BE49-F238E27FC236}">
                <a16:creationId xmlns:a16="http://schemas.microsoft.com/office/drawing/2014/main" id="{8D303CFC-6323-4F12-8DC4-1D20D37CE4E2}"/>
              </a:ext>
            </a:extLst>
          </p:cNvPr>
          <p:cNvSpPr txBox="1"/>
          <p:nvPr/>
        </p:nvSpPr>
        <p:spPr>
          <a:xfrm>
            <a:off x="9209842" y="1426027"/>
            <a:ext cx="2681956" cy="523220"/>
          </a:xfrm>
          <a:prstGeom prst="rect">
            <a:avLst/>
          </a:prstGeom>
          <a:noFill/>
        </p:spPr>
        <p:txBody>
          <a:bodyPr wrap="square" rtlCol="0">
            <a:spAutoFit/>
          </a:bodyPr>
          <a:lstStyle/>
          <a:p>
            <a:pPr algn="ctr"/>
            <a:r>
              <a:rPr lang="en-US" sz="2800" dirty="0">
                <a:solidFill>
                  <a:srgbClr val="122660"/>
                </a:solidFill>
              </a:rPr>
              <a:t>Social</a:t>
            </a:r>
          </a:p>
        </p:txBody>
      </p:sp>
      <p:sp>
        <p:nvSpPr>
          <p:cNvPr id="17" name="TextBox 16">
            <a:extLst>
              <a:ext uri="{FF2B5EF4-FFF2-40B4-BE49-F238E27FC236}">
                <a16:creationId xmlns:a16="http://schemas.microsoft.com/office/drawing/2014/main" id="{FA3DF6EE-5CC8-40B9-947A-F24FEBECA622}"/>
              </a:ext>
            </a:extLst>
          </p:cNvPr>
          <p:cNvSpPr txBox="1"/>
          <p:nvPr/>
        </p:nvSpPr>
        <p:spPr>
          <a:xfrm>
            <a:off x="6439991" y="4746506"/>
            <a:ext cx="2411892" cy="1477328"/>
          </a:xfrm>
          <a:prstGeom prst="rect">
            <a:avLst/>
          </a:prstGeom>
          <a:noFill/>
        </p:spPr>
        <p:txBody>
          <a:bodyPr wrap="square" rtlCol="0">
            <a:spAutoFit/>
          </a:bodyPr>
          <a:lstStyle/>
          <a:p>
            <a:pPr algn="ctr"/>
            <a:r>
              <a:rPr lang="en-US" dirty="0">
                <a:solidFill>
                  <a:srgbClr val="122660"/>
                </a:solidFill>
              </a:rPr>
              <a:t>Cost/benefit analysis</a:t>
            </a:r>
          </a:p>
          <a:p>
            <a:pPr algn="ctr"/>
            <a:r>
              <a:rPr lang="en-US" dirty="0">
                <a:solidFill>
                  <a:srgbClr val="122660"/>
                </a:solidFill>
              </a:rPr>
              <a:t>Return on investment</a:t>
            </a:r>
          </a:p>
          <a:p>
            <a:pPr algn="ctr"/>
            <a:r>
              <a:rPr lang="en-US" dirty="0">
                <a:solidFill>
                  <a:srgbClr val="122660"/>
                </a:solidFill>
              </a:rPr>
              <a:t>Competitive landscape analysis</a:t>
            </a:r>
          </a:p>
          <a:p>
            <a:pPr algn="ctr"/>
            <a:r>
              <a:rPr lang="en-US" dirty="0">
                <a:solidFill>
                  <a:srgbClr val="122660"/>
                </a:solidFill>
              </a:rPr>
              <a:t>4 P’s (Marketing Mix)</a:t>
            </a:r>
          </a:p>
        </p:txBody>
      </p:sp>
      <p:sp>
        <p:nvSpPr>
          <p:cNvPr id="18" name="TextBox 17">
            <a:extLst>
              <a:ext uri="{FF2B5EF4-FFF2-40B4-BE49-F238E27FC236}">
                <a16:creationId xmlns:a16="http://schemas.microsoft.com/office/drawing/2014/main" id="{94752D46-CC97-4FA9-91BE-76116CDEFBFC}"/>
              </a:ext>
            </a:extLst>
          </p:cNvPr>
          <p:cNvSpPr txBox="1"/>
          <p:nvPr/>
        </p:nvSpPr>
        <p:spPr>
          <a:xfrm>
            <a:off x="546698" y="4743479"/>
            <a:ext cx="2411892" cy="1200329"/>
          </a:xfrm>
          <a:prstGeom prst="rect">
            <a:avLst/>
          </a:prstGeom>
          <a:noFill/>
        </p:spPr>
        <p:txBody>
          <a:bodyPr wrap="square" rtlCol="0">
            <a:spAutoFit/>
          </a:bodyPr>
          <a:lstStyle/>
          <a:p>
            <a:pPr algn="ctr"/>
            <a:r>
              <a:rPr lang="en-US" dirty="0">
                <a:solidFill>
                  <a:srgbClr val="122660"/>
                </a:solidFill>
              </a:rPr>
              <a:t>Prior art (literature review)</a:t>
            </a:r>
          </a:p>
          <a:p>
            <a:pPr algn="ctr"/>
            <a:r>
              <a:rPr lang="en-US" dirty="0">
                <a:solidFill>
                  <a:srgbClr val="122660"/>
                </a:solidFill>
              </a:rPr>
              <a:t>Evaluation Table</a:t>
            </a:r>
          </a:p>
          <a:p>
            <a:pPr algn="ctr"/>
            <a:r>
              <a:rPr lang="en-US" dirty="0">
                <a:solidFill>
                  <a:srgbClr val="122660"/>
                </a:solidFill>
              </a:rPr>
              <a:t>Decision matrix</a:t>
            </a:r>
          </a:p>
        </p:txBody>
      </p:sp>
      <p:sp>
        <p:nvSpPr>
          <p:cNvPr id="19" name="TextBox 18">
            <a:extLst>
              <a:ext uri="{FF2B5EF4-FFF2-40B4-BE49-F238E27FC236}">
                <a16:creationId xmlns:a16="http://schemas.microsoft.com/office/drawing/2014/main" id="{470B42A0-2D8B-4B95-84B9-CBCC65CD410E}"/>
              </a:ext>
            </a:extLst>
          </p:cNvPr>
          <p:cNvSpPr txBox="1"/>
          <p:nvPr/>
        </p:nvSpPr>
        <p:spPr>
          <a:xfrm>
            <a:off x="3533959" y="4743479"/>
            <a:ext cx="2411892" cy="1200329"/>
          </a:xfrm>
          <a:prstGeom prst="rect">
            <a:avLst/>
          </a:prstGeom>
          <a:noFill/>
        </p:spPr>
        <p:txBody>
          <a:bodyPr wrap="square" rtlCol="0">
            <a:spAutoFit/>
          </a:bodyPr>
          <a:lstStyle/>
          <a:p>
            <a:pPr algn="ctr"/>
            <a:r>
              <a:rPr lang="en-US" dirty="0">
                <a:solidFill>
                  <a:srgbClr val="122660"/>
                </a:solidFill>
              </a:rPr>
              <a:t>Scale of permanence</a:t>
            </a:r>
          </a:p>
          <a:p>
            <a:pPr algn="ctr"/>
            <a:r>
              <a:rPr lang="en-US" dirty="0">
                <a:solidFill>
                  <a:srgbClr val="122660"/>
                </a:solidFill>
              </a:rPr>
              <a:t>Life cycle assessment</a:t>
            </a:r>
          </a:p>
          <a:p>
            <a:pPr algn="ctr"/>
            <a:r>
              <a:rPr lang="en-US" dirty="0">
                <a:solidFill>
                  <a:srgbClr val="122660"/>
                </a:solidFill>
              </a:rPr>
              <a:t>Energy modeling</a:t>
            </a:r>
          </a:p>
          <a:p>
            <a:pPr algn="ctr"/>
            <a:r>
              <a:rPr lang="en-US" dirty="0">
                <a:solidFill>
                  <a:srgbClr val="122660"/>
                </a:solidFill>
              </a:rPr>
              <a:t>Resource mapping</a:t>
            </a:r>
          </a:p>
        </p:txBody>
      </p:sp>
      <p:sp>
        <p:nvSpPr>
          <p:cNvPr id="20" name="TextBox 19">
            <a:extLst>
              <a:ext uri="{FF2B5EF4-FFF2-40B4-BE49-F238E27FC236}">
                <a16:creationId xmlns:a16="http://schemas.microsoft.com/office/drawing/2014/main" id="{43D2D45B-DB59-4BE2-876B-1F52CD66C864}"/>
              </a:ext>
            </a:extLst>
          </p:cNvPr>
          <p:cNvSpPr txBox="1"/>
          <p:nvPr/>
        </p:nvSpPr>
        <p:spPr>
          <a:xfrm>
            <a:off x="9346023" y="4682423"/>
            <a:ext cx="2681955" cy="1477328"/>
          </a:xfrm>
          <a:prstGeom prst="rect">
            <a:avLst/>
          </a:prstGeom>
          <a:noFill/>
        </p:spPr>
        <p:txBody>
          <a:bodyPr wrap="square" rtlCol="0">
            <a:spAutoFit/>
          </a:bodyPr>
          <a:lstStyle/>
          <a:p>
            <a:pPr algn="ctr"/>
            <a:r>
              <a:rPr lang="en-US" dirty="0">
                <a:solidFill>
                  <a:srgbClr val="122660"/>
                </a:solidFill>
              </a:rPr>
              <a:t>Holistic goals articulation</a:t>
            </a:r>
          </a:p>
          <a:p>
            <a:pPr algn="ctr"/>
            <a:r>
              <a:rPr lang="en-US" dirty="0">
                <a:solidFill>
                  <a:srgbClr val="122660"/>
                </a:solidFill>
              </a:rPr>
              <a:t>Needs assessment</a:t>
            </a:r>
          </a:p>
          <a:p>
            <a:pPr algn="ctr"/>
            <a:r>
              <a:rPr lang="en-US" dirty="0">
                <a:solidFill>
                  <a:srgbClr val="122660"/>
                </a:solidFill>
              </a:rPr>
              <a:t>Community mapping</a:t>
            </a:r>
          </a:p>
          <a:p>
            <a:pPr algn="ctr"/>
            <a:r>
              <a:rPr lang="en-US" dirty="0">
                <a:solidFill>
                  <a:srgbClr val="122660"/>
                </a:solidFill>
              </a:rPr>
              <a:t>Technology applicability framework</a:t>
            </a:r>
          </a:p>
        </p:txBody>
      </p:sp>
      <p:sp>
        <p:nvSpPr>
          <p:cNvPr id="21" name="Rectangle 20">
            <a:extLst>
              <a:ext uri="{FF2B5EF4-FFF2-40B4-BE49-F238E27FC236}">
                <a16:creationId xmlns:a16="http://schemas.microsoft.com/office/drawing/2014/main" id="{9CB34F01-2044-4DF7-B17B-BC2872AC8267}"/>
              </a:ext>
            </a:extLst>
          </p:cNvPr>
          <p:cNvSpPr/>
          <p:nvPr/>
        </p:nvSpPr>
        <p:spPr>
          <a:xfrm>
            <a:off x="0" y="6226629"/>
            <a:ext cx="12192000" cy="631371"/>
          </a:xfrm>
          <a:prstGeom prst="rect">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44F0C3A-92D8-4821-9E37-4FF3D010C331}"/>
              </a:ext>
            </a:extLst>
          </p:cNvPr>
          <p:cNvSpPr txBox="1"/>
          <p:nvPr/>
        </p:nvSpPr>
        <p:spPr>
          <a:xfrm>
            <a:off x="937224" y="495402"/>
            <a:ext cx="6365652" cy="707886"/>
          </a:xfrm>
          <a:prstGeom prst="rect">
            <a:avLst/>
          </a:prstGeom>
          <a:noFill/>
        </p:spPr>
        <p:txBody>
          <a:bodyPr wrap="square" rtlCol="0">
            <a:spAutoFit/>
          </a:bodyPr>
          <a:lstStyle/>
          <a:p>
            <a:r>
              <a:rPr lang="en-US" sz="4000" dirty="0">
                <a:solidFill>
                  <a:srgbClr val="122660"/>
                </a:solidFill>
                <a:latin typeface="Aharoni" panose="02010803020104030203" pitchFamily="2" charset="-79"/>
                <a:cs typeface="Aharoni" panose="02010803020104030203" pitchFamily="2" charset="-79"/>
              </a:rPr>
              <a:t>Analytical Tools</a:t>
            </a:r>
          </a:p>
        </p:txBody>
      </p:sp>
    </p:spTree>
    <p:extLst>
      <p:ext uri="{BB962C8B-B14F-4D97-AF65-F5344CB8AC3E}">
        <p14:creationId xmlns:p14="http://schemas.microsoft.com/office/powerpoint/2010/main" val="23969625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8E6E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D9A99-DCA2-40A6-B2AB-B65F2C3F1F28}"/>
              </a:ext>
            </a:extLst>
          </p:cNvPr>
          <p:cNvSpPr>
            <a:spLocks noGrp="1"/>
          </p:cNvSpPr>
          <p:nvPr>
            <p:ph type="title"/>
          </p:nvPr>
        </p:nvSpPr>
        <p:spPr>
          <a:xfrm>
            <a:off x="655320" y="365125"/>
            <a:ext cx="5120114" cy="1692794"/>
          </a:xfrm>
        </p:spPr>
        <p:txBody>
          <a:bodyPr>
            <a:normAutofit/>
          </a:bodyPr>
          <a:lstStyle/>
          <a:p>
            <a:r>
              <a:rPr lang="en-US" dirty="0">
                <a:solidFill>
                  <a:srgbClr val="122660"/>
                </a:solidFill>
              </a:rPr>
              <a:t>What is LCA?</a:t>
            </a:r>
          </a:p>
        </p:txBody>
      </p:sp>
      <p:sp>
        <p:nvSpPr>
          <p:cNvPr id="3" name="Content Placeholder 2">
            <a:extLst>
              <a:ext uri="{FF2B5EF4-FFF2-40B4-BE49-F238E27FC236}">
                <a16:creationId xmlns:a16="http://schemas.microsoft.com/office/drawing/2014/main" id="{5B485736-45C5-4F21-9EAC-26A71FC25834}"/>
              </a:ext>
            </a:extLst>
          </p:cNvPr>
          <p:cNvSpPr>
            <a:spLocks noGrp="1"/>
          </p:cNvSpPr>
          <p:nvPr>
            <p:ph idx="1"/>
          </p:nvPr>
        </p:nvSpPr>
        <p:spPr>
          <a:xfrm>
            <a:off x="655320" y="2289897"/>
            <a:ext cx="5678245" cy="4202977"/>
          </a:xfrm>
        </p:spPr>
        <p:txBody>
          <a:bodyPr>
            <a:normAutofit/>
          </a:bodyPr>
          <a:lstStyle/>
          <a:p>
            <a:pPr>
              <a:lnSpc>
                <a:spcPts val="3100"/>
              </a:lnSpc>
              <a:spcAft>
                <a:spcPts val="1200"/>
              </a:spcAft>
            </a:pPr>
            <a:r>
              <a:rPr lang="en-US" sz="2400" dirty="0">
                <a:solidFill>
                  <a:srgbClr val="122660"/>
                </a:solidFill>
              </a:rPr>
              <a:t>Evaluation of the </a:t>
            </a:r>
            <a:r>
              <a:rPr lang="en-US" sz="2400" b="1" dirty="0">
                <a:solidFill>
                  <a:srgbClr val="122660"/>
                </a:solidFill>
              </a:rPr>
              <a:t>environmental and economic burdens </a:t>
            </a:r>
            <a:r>
              <a:rPr lang="en-US" sz="2400" dirty="0">
                <a:solidFill>
                  <a:srgbClr val="122660"/>
                </a:solidFill>
              </a:rPr>
              <a:t>caused by a material, product, process, or service </a:t>
            </a:r>
            <a:r>
              <a:rPr lang="en-US" sz="2400" b="1" dirty="0">
                <a:solidFill>
                  <a:srgbClr val="122660"/>
                </a:solidFill>
              </a:rPr>
              <a:t>throughout its lifespan</a:t>
            </a:r>
            <a:r>
              <a:rPr lang="en-US" sz="2400" dirty="0">
                <a:solidFill>
                  <a:srgbClr val="122660"/>
                </a:solidFill>
              </a:rPr>
              <a:t>. </a:t>
            </a:r>
          </a:p>
          <a:p>
            <a:pPr>
              <a:lnSpc>
                <a:spcPts val="3100"/>
              </a:lnSpc>
            </a:pPr>
            <a:r>
              <a:rPr lang="en-US" sz="2400" dirty="0">
                <a:solidFill>
                  <a:srgbClr val="122660"/>
                </a:solidFill>
              </a:rPr>
              <a:t>Includes </a:t>
            </a:r>
            <a:r>
              <a:rPr lang="en-US" sz="2400" b="1" dirty="0">
                <a:solidFill>
                  <a:srgbClr val="122660"/>
                </a:solidFill>
              </a:rPr>
              <a:t>materials and energy </a:t>
            </a:r>
            <a:r>
              <a:rPr lang="en-US" sz="2400" dirty="0">
                <a:solidFill>
                  <a:srgbClr val="122660"/>
                </a:solidFill>
              </a:rPr>
              <a:t>to create the product, and waste and emissions generated during the process and use</a:t>
            </a:r>
          </a:p>
          <a:p>
            <a:pPr marL="0" indent="0">
              <a:buNone/>
            </a:pPr>
            <a:endParaRPr lang="en-US" sz="2400" dirty="0">
              <a:solidFill>
                <a:srgbClr val="122660"/>
              </a:solidFill>
              <a:latin typeface="+mn-lt"/>
            </a:endParaRPr>
          </a:p>
        </p:txBody>
      </p:sp>
      <p:sp>
        <p:nvSpPr>
          <p:cNvPr id="4" name="Oval 3">
            <a:extLst>
              <a:ext uri="{FF2B5EF4-FFF2-40B4-BE49-F238E27FC236}">
                <a16:creationId xmlns:a16="http://schemas.microsoft.com/office/drawing/2014/main" id="{0B2BD002-2C9E-4C53-B7F6-AFB742533E3A}"/>
              </a:ext>
            </a:extLst>
          </p:cNvPr>
          <p:cNvSpPr/>
          <p:nvPr/>
        </p:nvSpPr>
        <p:spPr>
          <a:xfrm>
            <a:off x="6499300" y="-1277471"/>
            <a:ext cx="9197788" cy="9412941"/>
          </a:xfrm>
          <a:prstGeom prst="ellipse">
            <a:avLst/>
          </a:prstGeom>
          <a:solidFill>
            <a:schemeClr val="bg1"/>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06871E2-F3DE-4F40-A503-D3C546C5E8F0}"/>
              </a:ext>
            </a:extLst>
          </p:cNvPr>
          <p:cNvPicPr>
            <a:picLocks noChangeAspect="1"/>
          </p:cNvPicPr>
          <p:nvPr/>
        </p:nvPicPr>
        <p:blipFill rotWithShape="1">
          <a:blip r:embed="rId3"/>
          <a:srcRect l="1670" b="13863"/>
          <a:stretch/>
        </p:blipFill>
        <p:spPr>
          <a:xfrm>
            <a:off x="6499300" y="592630"/>
            <a:ext cx="6588703" cy="5817695"/>
          </a:xfrm>
          <a:prstGeom prst="ellipse">
            <a:avLst/>
          </a:prstGeom>
          <a:ln>
            <a:noFill/>
          </a:ln>
          <a:effectLst>
            <a:softEdge rad="112500"/>
          </a:effectLst>
        </p:spPr>
      </p:pic>
      <p:sp>
        <p:nvSpPr>
          <p:cNvPr id="12" name="TextBox 11">
            <a:extLst>
              <a:ext uri="{FF2B5EF4-FFF2-40B4-BE49-F238E27FC236}">
                <a16:creationId xmlns:a16="http://schemas.microsoft.com/office/drawing/2014/main" id="{44F25A6C-D285-4AA2-A540-FBB93A5BD739}"/>
              </a:ext>
            </a:extLst>
          </p:cNvPr>
          <p:cNvSpPr txBox="1"/>
          <p:nvPr/>
        </p:nvSpPr>
        <p:spPr>
          <a:xfrm>
            <a:off x="238125" y="6410325"/>
            <a:ext cx="4943475" cy="276999"/>
          </a:xfrm>
          <a:prstGeom prst="rect">
            <a:avLst/>
          </a:prstGeom>
          <a:noFill/>
        </p:spPr>
        <p:txBody>
          <a:bodyPr wrap="square" rtlCol="0">
            <a:spAutoFit/>
          </a:bodyPr>
          <a:lstStyle/>
          <a:p>
            <a:r>
              <a:rPr lang="en-US" sz="1200" dirty="0"/>
              <a:t>Image from American Concrete Pavement Association </a:t>
            </a:r>
          </a:p>
        </p:txBody>
      </p:sp>
    </p:spTree>
    <p:extLst>
      <p:ext uri="{BB962C8B-B14F-4D97-AF65-F5344CB8AC3E}">
        <p14:creationId xmlns:p14="http://schemas.microsoft.com/office/powerpoint/2010/main" val="2884819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35642-1B4F-46C4-9EA1-E2F96A4C5BE7}"/>
              </a:ext>
            </a:extLst>
          </p:cNvPr>
          <p:cNvSpPr>
            <a:spLocks noGrp="1"/>
          </p:cNvSpPr>
          <p:nvPr>
            <p:ph type="title"/>
          </p:nvPr>
        </p:nvSpPr>
        <p:spPr/>
        <p:txBody>
          <a:bodyPr/>
          <a:lstStyle/>
          <a:p>
            <a:r>
              <a:rPr lang="en-US" dirty="0">
                <a:solidFill>
                  <a:srgbClr val="122660"/>
                </a:solidFill>
              </a:rPr>
              <a:t>Why use LCA?</a:t>
            </a:r>
          </a:p>
        </p:txBody>
      </p:sp>
      <p:sp>
        <p:nvSpPr>
          <p:cNvPr id="3" name="Content Placeholder 2">
            <a:extLst>
              <a:ext uri="{FF2B5EF4-FFF2-40B4-BE49-F238E27FC236}">
                <a16:creationId xmlns:a16="http://schemas.microsoft.com/office/drawing/2014/main" id="{CEE6AB5C-97CA-4081-9260-D6906265469A}"/>
              </a:ext>
            </a:extLst>
          </p:cNvPr>
          <p:cNvSpPr>
            <a:spLocks noGrp="1"/>
          </p:cNvSpPr>
          <p:nvPr>
            <p:ph idx="1"/>
          </p:nvPr>
        </p:nvSpPr>
        <p:spPr>
          <a:xfrm>
            <a:off x="1808621" y="1763447"/>
            <a:ext cx="4910231" cy="4575030"/>
          </a:xfrm>
        </p:spPr>
        <p:txBody>
          <a:bodyPr>
            <a:normAutofit/>
          </a:bodyPr>
          <a:lstStyle/>
          <a:p>
            <a:pPr marL="0" indent="0">
              <a:spcAft>
                <a:spcPts val="2400"/>
              </a:spcAft>
              <a:buNone/>
            </a:pPr>
            <a:r>
              <a:rPr lang="en-US" sz="3600" b="1" dirty="0">
                <a:solidFill>
                  <a:srgbClr val="122660"/>
                </a:solidFill>
                <a:latin typeface="+mn-lt"/>
                <a:cs typeface="Calibri Light" panose="020F0302020204030204" pitchFamily="34" charset="0"/>
              </a:rPr>
              <a:t>Compare</a:t>
            </a:r>
            <a:r>
              <a:rPr lang="en-US" sz="3600" dirty="0">
                <a:solidFill>
                  <a:srgbClr val="122660"/>
                </a:solidFill>
                <a:cs typeface="Calibri Light" panose="020F0302020204030204" pitchFamily="34" charset="0"/>
              </a:rPr>
              <a:t> the impacts of two paths</a:t>
            </a:r>
          </a:p>
          <a:p>
            <a:pPr marL="0" indent="0">
              <a:spcAft>
                <a:spcPts val="2400"/>
              </a:spcAft>
              <a:buNone/>
            </a:pPr>
            <a:r>
              <a:rPr lang="en-US" sz="3600" b="1" dirty="0">
                <a:solidFill>
                  <a:srgbClr val="122660"/>
                </a:solidFill>
                <a:latin typeface="+mn-lt"/>
                <a:cs typeface="Calibri Light" panose="020F0302020204030204" pitchFamily="34" charset="0"/>
              </a:rPr>
              <a:t>Assess</a:t>
            </a:r>
            <a:r>
              <a:rPr lang="en-US" sz="3600" dirty="0">
                <a:solidFill>
                  <a:srgbClr val="122660"/>
                </a:solidFill>
                <a:cs typeface="Calibri Light" panose="020F0302020204030204" pitchFamily="34" charset="0"/>
              </a:rPr>
              <a:t> design options for the same product</a:t>
            </a:r>
          </a:p>
          <a:p>
            <a:pPr marL="0" indent="0">
              <a:spcAft>
                <a:spcPts val="2400"/>
              </a:spcAft>
              <a:buNone/>
            </a:pPr>
            <a:r>
              <a:rPr lang="en-US" sz="3600" b="1" dirty="0">
                <a:solidFill>
                  <a:srgbClr val="122660"/>
                </a:solidFill>
                <a:latin typeface="+mn-lt"/>
                <a:cs typeface="Calibri Light" panose="020F0302020204030204" pitchFamily="34" charset="0"/>
              </a:rPr>
              <a:t>Identify</a:t>
            </a:r>
            <a:r>
              <a:rPr lang="en-US" sz="3600" dirty="0">
                <a:solidFill>
                  <a:srgbClr val="122660"/>
                </a:solidFill>
                <a:cs typeface="Calibri Light" panose="020F0302020204030204" pitchFamily="34" charset="0"/>
              </a:rPr>
              <a:t> where in the life cycle an impact should be targeted for reduction </a:t>
            </a:r>
          </a:p>
        </p:txBody>
      </p:sp>
      <p:pic>
        <p:nvPicPr>
          <p:cNvPr id="5" name="Graphic 4" descr="Scales of justice">
            <a:extLst>
              <a:ext uri="{FF2B5EF4-FFF2-40B4-BE49-F238E27FC236}">
                <a16:creationId xmlns:a16="http://schemas.microsoft.com/office/drawing/2014/main" id="{FAEFEAD1-5EF7-4D51-ABA7-E1437D1F55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54319" y="1775332"/>
            <a:ext cx="713508" cy="713508"/>
          </a:xfrm>
          <a:prstGeom prst="rect">
            <a:avLst/>
          </a:prstGeom>
        </p:spPr>
      </p:pic>
      <p:pic>
        <p:nvPicPr>
          <p:cNvPr id="7" name="Graphic 6" descr="Lightbulb and pencil">
            <a:extLst>
              <a:ext uri="{FF2B5EF4-FFF2-40B4-BE49-F238E27FC236}">
                <a16:creationId xmlns:a16="http://schemas.microsoft.com/office/drawing/2014/main" id="{D24E83C9-52B4-4193-B73F-FBDB098D0F6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38200" y="3347392"/>
            <a:ext cx="713509" cy="713509"/>
          </a:xfrm>
          <a:prstGeom prst="rect">
            <a:avLst/>
          </a:prstGeom>
        </p:spPr>
      </p:pic>
      <p:pic>
        <p:nvPicPr>
          <p:cNvPr id="9" name="Graphic 8" descr="Research">
            <a:extLst>
              <a:ext uri="{FF2B5EF4-FFF2-40B4-BE49-F238E27FC236}">
                <a16:creationId xmlns:a16="http://schemas.microsoft.com/office/drawing/2014/main" id="{506B6053-8837-4F20-8361-034F72DC2C0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4319" y="4719414"/>
            <a:ext cx="713508" cy="713508"/>
          </a:xfrm>
          <a:prstGeom prst="rect">
            <a:avLst/>
          </a:prstGeom>
        </p:spPr>
      </p:pic>
      <p:pic>
        <p:nvPicPr>
          <p:cNvPr id="8" name="Google Shape;317;p45">
            <a:extLst>
              <a:ext uri="{FF2B5EF4-FFF2-40B4-BE49-F238E27FC236}">
                <a16:creationId xmlns:a16="http://schemas.microsoft.com/office/drawing/2014/main" id="{D40D3D50-1DD1-4EE0-BFA3-9C5C647CFE45}"/>
              </a:ext>
            </a:extLst>
          </p:cNvPr>
          <p:cNvPicPr preferRelativeResize="0"/>
          <p:nvPr/>
        </p:nvPicPr>
        <p:blipFill rotWithShape="1">
          <a:blip r:embed="rId8">
            <a:alphaModFix/>
          </a:blip>
          <a:srcRect/>
          <a:stretch/>
        </p:blipFill>
        <p:spPr>
          <a:xfrm>
            <a:off x="7755214" y="1775332"/>
            <a:ext cx="3300412" cy="44958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TextBox 3">
            <a:extLst>
              <a:ext uri="{FF2B5EF4-FFF2-40B4-BE49-F238E27FC236}">
                <a16:creationId xmlns:a16="http://schemas.microsoft.com/office/drawing/2014/main" id="{19C74064-CA4D-4AF1-B0C3-A7DE59ADED29}"/>
              </a:ext>
            </a:extLst>
          </p:cNvPr>
          <p:cNvSpPr txBox="1"/>
          <p:nvPr/>
        </p:nvSpPr>
        <p:spPr>
          <a:xfrm>
            <a:off x="379379" y="6468894"/>
            <a:ext cx="4591455" cy="369332"/>
          </a:xfrm>
          <a:prstGeom prst="rect">
            <a:avLst/>
          </a:prstGeom>
          <a:noFill/>
        </p:spPr>
        <p:txBody>
          <a:bodyPr wrap="square" rtlCol="0">
            <a:spAutoFit/>
          </a:bodyPr>
          <a:lstStyle/>
          <a:p>
            <a:r>
              <a:rPr lang="en-US" dirty="0">
                <a:solidFill>
                  <a:schemeClr val="bg2"/>
                </a:solidFill>
              </a:rPr>
              <a:t>Source: </a:t>
            </a:r>
            <a:r>
              <a:rPr lang="en-US" dirty="0">
                <a:hlinkClick r:id="rId9"/>
              </a:rPr>
              <a:t>Carnegie Melon University</a:t>
            </a:r>
            <a:endParaRPr lang="en-US" dirty="0"/>
          </a:p>
        </p:txBody>
      </p:sp>
      <p:sp>
        <p:nvSpPr>
          <p:cNvPr id="10" name="TextBox 9">
            <a:extLst>
              <a:ext uri="{FF2B5EF4-FFF2-40B4-BE49-F238E27FC236}">
                <a16:creationId xmlns:a16="http://schemas.microsoft.com/office/drawing/2014/main" id="{94698090-E9BA-7348-9CF7-7A8E29C07861}"/>
              </a:ext>
            </a:extLst>
          </p:cNvPr>
          <p:cNvSpPr txBox="1"/>
          <p:nvPr/>
        </p:nvSpPr>
        <p:spPr>
          <a:xfrm>
            <a:off x="7600545" y="6308209"/>
            <a:ext cx="4591455" cy="276999"/>
          </a:xfrm>
          <a:prstGeom prst="rect">
            <a:avLst/>
          </a:prstGeom>
          <a:noFill/>
        </p:spPr>
        <p:txBody>
          <a:bodyPr wrap="square" rtlCol="0">
            <a:spAutoFit/>
          </a:bodyPr>
          <a:lstStyle/>
          <a:p>
            <a:r>
              <a:rPr lang="en-US" sz="1200" dirty="0">
                <a:solidFill>
                  <a:srgbClr val="122660"/>
                </a:solidFill>
              </a:rPr>
              <a:t>Source: Seuss, .</a:t>
            </a:r>
            <a:r>
              <a:rPr lang="en-US" sz="1200" i="1" dirty="0">
                <a:solidFill>
                  <a:srgbClr val="122660"/>
                </a:solidFill>
              </a:rPr>
              <a:t>The Lorax</a:t>
            </a:r>
            <a:r>
              <a:rPr lang="en-US" sz="1200" dirty="0">
                <a:solidFill>
                  <a:srgbClr val="122660"/>
                </a:solidFill>
              </a:rPr>
              <a:t>. , 1971</a:t>
            </a:r>
          </a:p>
        </p:txBody>
      </p:sp>
    </p:spTree>
    <p:extLst>
      <p:ext uri="{BB962C8B-B14F-4D97-AF65-F5344CB8AC3E}">
        <p14:creationId xmlns:p14="http://schemas.microsoft.com/office/powerpoint/2010/main" val="2798509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80224EE6-125B-4A5C-88EA-7D2F52E77835}"/>
              </a:ext>
            </a:extLst>
          </p:cNvPr>
          <p:cNvGrpSpPr/>
          <p:nvPr/>
        </p:nvGrpSpPr>
        <p:grpSpPr>
          <a:xfrm>
            <a:off x="9350530" y="4056240"/>
            <a:ext cx="2135823" cy="1133430"/>
            <a:chOff x="9350530" y="4056240"/>
            <a:chExt cx="2135823" cy="1133430"/>
          </a:xfrm>
          <a:solidFill>
            <a:srgbClr val="122660"/>
          </a:solidFill>
        </p:grpSpPr>
        <p:sp>
          <p:nvSpPr>
            <p:cNvPr id="49" name="Rectangle 48">
              <a:extLst>
                <a:ext uri="{FF2B5EF4-FFF2-40B4-BE49-F238E27FC236}">
                  <a16:creationId xmlns:a16="http://schemas.microsoft.com/office/drawing/2014/main" id="{7EABF437-03C5-440E-AA9F-27CECD5A0EA7}"/>
                </a:ext>
              </a:extLst>
            </p:cNvPr>
            <p:cNvSpPr/>
            <p:nvPr/>
          </p:nvSpPr>
          <p:spPr>
            <a:xfrm>
              <a:off x="11440633" y="4056240"/>
              <a:ext cx="45719" cy="1100551"/>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888CE714-F438-4A86-816D-C39B84490600}"/>
                </a:ext>
              </a:extLst>
            </p:cNvPr>
            <p:cNvSpPr/>
            <p:nvPr/>
          </p:nvSpPr>
          <p:spPr>
            <a:xfrm rot="16200000">
              <a:off x="10421867" y="4125183"/>
              <a:ext cx="57530" cy="207144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Down 50">
              <a:extLst>
                <a:ext uri="{FF2B5EF4-FFF2-40B4-BE49-F238E27FC236}">
                  <a16:creationId xmlns:a16="http://schemas.microsoft.com/office/drawing/2014/main" id="{DAD886A6-AED8-4F75-B36F-884F35DDEB2E}"/>
                </a:ext>
              </a:extLst>
            </p:cNvPr>
            <p:cNvSpPr/>
            <p:nvPr/>
          </p:nvSpPr>
          <p:spPr>
            <a:xfrm rot="10800000">
              <a:off x="9350530" y="4136999"/>
              <a:ext cx="87552" cy="1052671"/>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 name="Group 46">
            <a:extLst>
              <a:ext uri="{FF2B5EF4-FFF2-40B4-BE49-F238E27FC236}">
                <a16:creationId xmlns:a16="http://schemas.microsoft.com/office/drawing/2014/main" id="{685135E2-9BE1-4A3D-A126-31B2EB9FA6DB}"/>
              </a:ext>
            </a:extLst>
          </p:cNvPr>
          <p:cNvGrpSpPr/>
          <p:nvPr/>
        </p:nvGrpSpPr>
        <p:grpSpPr>
          <a:xfrm>
            <a:off x="5649310" y="4056240"/>
            <a:ext cx="5344757" cy="1674709"/>
            <a:chOff x="5649310" y="4056240"/>
            <a:chExt cx="5344757" cy="1674709"/>
          </a:xfrm>
          <a:solidFill>
            <a:srgbClr val="122660"/>
          </a:solidFill>
        </p:grpSpPr>
        <p:sp>
          <p:nvSpPr>
            <p:cNvPr id="42" name="Rectangle 41">
              <a:extLst>
                <a:ext uri="{FF2B5EF4-FFF2-40B4-BE49-F238E27FC236}">
                  <a16:creationId xmlns:a16="http://schemas.microsoft.com/office/drawing/2014/main" id="{08AFEBED-563C-426B-AD11-983BAD491B60}"/>
                </a:ext>
              </a:extLst>
            </p:cNvPr>
            <p:cNvSpPr/>
            <p:nvPr/>
          </p:nvSpPr>
          <p:spPr>
            <a:xfrm>
              <a:off x="10948346" y="4056240"/>
              <a:ext cx="45719" cy="167470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464CB04-6629-42B0-9245-FCEF21F4CCEE}"/>
                </a:ext>
              </a:extLst>
            </p:cNvPr>
            <p:cNvSpPr/>
            <p:nvPr/>
          </p:nvSpPr>
          <p:spPr>
            <a:xfrm rot="16200000">
              <a:off x="8321690" y="3058572"/>
              <a:ext cx="45720" cy="5299034"/>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Arrow: Down 45">
              <a:extLst>
                <a:ext uri="{FF2B5EF4-FFF2-40B4-BE49-F238E27FC236}">
                  <a16:creationId xmlns:a16="http://schemas.microsoft.com/office/drawing/2014/main" id="{C9830182-95A0-4D45-9076-EAD5F23C55C5}"/>
                </a:ext>
              </a:extLst>
            </p:cNvPr>
            <p:cNvSpPr/>
            <p:nvPr/>
          </p:nvSpPr>
          <p:spPr>
            <a:xfrm rot="10800000">
              <a:off x="5649310" y="4208639"/>
              <a:ext cx="116958" cy="1522309"/>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Hexagon 7">
            <a:extLst>
              <a:ext uri="{FF2B5EF4-FFF2-40B4-BE49-F238E27FC236}">
                <a16:creationId xmlns:a16="http://schemas.microsoft.com/office/drawing/2014/main" id="{3D81066A-9A8E-4DC8-B1F3-E0ED5791549D}"/>
              </a:ext>
            </a:extLst>
          </p:cNvPr>
          <p:cNvSpPr/>
          <p:nvPr/>
        </p:nvSpPr>
        <p:spPr>
          <a:xfrm>
            <a:off x="4732431" y="2514600"/>
            <a:ext cx="1645920" cy="1463040"/>
          </a:xfrm>
          <a:prstGeom prst="hexagon">
            <a:avLst/>
          </a:prstGeom>
          <a:solidFill>
            <a:srgbClr val="122660"/>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Hexagon 8">
            <a:extLst>
              <a:ext uri="{FF2B5EF4-FFF2-40B4-BE49-F238E27FC236}">
                <a16:creationId xmlns:a16="http://schemas.microsoft.com/office/drawing/2014/main" id="{F999656F-4A27-44DF-AA1F-A71292CFB063}"/>
              </a:ext>
            </a:extLst>
          </p:cNvPr>
          <p:cNvSpPr/>
          <p:nvPr/>
        </p:nvSpPr>
        <p:spPr>
          <a:xfrm>
            <a:off x="6636610" y="2514600"/>
            <a:ext cx="1645920" cy="1463040"/>
          </a:xfrm>
          <a:prstGeom prst="hexagon">
            <a:avLst/>
          </a:prstGeom>
          <a:solidFill>
            <a:srgbClr val="122660"/>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Hexagon 9">
            <a:extLst>
              <a:ext uri="{FF2B5EF4-FFF2-40B4-BE49-F238E27FC236}">
                <a16:creationId xmlns:a16="http://schemas.microsoft.com/office/drawing/2014/main" id="{FF91D4BF-1752-4F7B-9D39-F184691B6F4A}"/>
              </a:ext>
            </a:extLst>
          </p:cNvPr>
          <p:cNvSpPr/>
          <p:nvPr/>
        </p:nvSpPr>
        <p:spPr>
          <a:xfrm>
            <a:off x="8537129" y="2514600"/>
            <a:ext cx="1645920" cy="1463040"/>
          </a:xfrm>
          <a:prstGeom prst="hexagon">
            <a:avLst/>
          </a:prstGeom>
          <a:solidFill>
            <a:srgbClr val="122660"/>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Hexagon 10">
            <a:extLst>
              <a:ext uri="{FF2B5EF4-FFF2-40B4-BE49-F238E27FC236}">
                <a16:creationId xmlns:a16="http://schemas.microsoft.com/office/drawing/2014/main" id="{1D463AD0-B801-4F8A-9B39-6CD9C1220FD4}"/>
              </a:ext>
            </a:extLst>
          </p:cNvPr>
          <p:cNvSpPr/>
          <p:nvPr/>
        </p:nvSpPr>
        <p:spPr>
          <a:xfrm>
            <a:off x="10437648" y="2514600"/>
            <a:ext cx="1645920" cy="1463040"/>
          </a:xfrm>
          <a:prstGeom prst="hexagon">
            <a:avLst/>
          </a:prstGeom>
          <a:solidFill>
            <a:srgbClr val="122660"/>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Hexagon 11">
            <a:extLst>
              <a:ext uri="{FF2B5EF4-FFF2-40B4-BE49-F238E27FC236}">
                <a16:creationId xmlns:a16="http://schemas.microsoft.com/office/drawing/2014/main" id="{18B60D39-7D34-47C7-9293-2583060B410D}"/>
              </a:ext>
            </a:extLst>
          </p:cNvPr>
          <p:cNvSpPr/>
          <p:nvPr/>
        </p:nvSpPr>
        <p:spPr>
          <a:xfrm>
            <a:off x="2831911" y="2514600"/>
            <a:ext cx="1645920" cy="1463040"/>
          </a:xfrm>
          <a:prstGeom prst="hexagon">
            <a:avLst/>
          </a:prstGeom>
          <a:solidFill>
            <a:srgbClr val="122660"/>
          </a:solidFill>
          <a:ln w="38100">
            <a:solidFill>
              <a:srgbClr val="1226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935EE5B5-2E30-435D-969D-AF1ACC1540F1}"/>
              </a:ext>
            </a:extLst>
          </p:cNvPr>
          <p:cNvSpPr/>
          <p:nvPr/>
        </p:nvSpPr>
        <p:spPr>
          <a:xfrm>
            <a:off x="0" y="0"/>
            <a:ext cx="2706757" cy="6858000"/>
          </a:xfrm>
          <a:prstGeom prst="rect">
            <a:avLst/>
          </a:prstGeom>
          <a:solidFill>
            <a:srgbClr val="12266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C466943-9167-40F8-8820-A51DA30DB1ED}"/>
              </a:ext>
            </a:extLst>
          </p:cNvPr>
          <p:cNvSpPr txBox="1"/>
          <p:nvPr/>
        </p:nvSpPr>
        <p:spPr>
          <a:xfrm>
            <a:off x="2861605" y="2921886"/>
            <a:ext cx="1586532" cy="648468"/>
          </a:xfrm>
          <a:prstGeom prst="rect">
            <a:avLst/>
          </a:prstGeom>
          <a:noFill/>
        </p:spPr>
        <p:txBody>
          <a:bodyPr wrap="square" rtlCol="0">
            <a:spAutoFit/>
          </a:bodyPr>
          <a:lstStyle/>
          <a:p>
            <a:pPr algn="ctr"/>
            <a:r>
              <a:rPr lang="en-US" b="1" dirty="0">
                <a:solidFill>
                  <a:schemeClr val="bg1"/>
                </a:solidFill>
              </a:rPr>
              <a:t>Raw materials acquisition</a:t>
            </a:r>
          </a:p>
        </p:txBody>
      </p:sp>
      <p:sp>
        <p:nvSpPr>
          <p:cNvPr id="15" name="TextBox 14">
            <a:extLst>
              <a:ext uri="{FF2B5EF4-FFF2-40B4-BE49-F238E27FC236}">
                <a16:creationId xmlns:a16="http://schemas.microsoft.com/office/drawing/2014/main" id="{FD4E8BFF-0EC8-4DD9-9B96-6690388D8ACC}"/>
              </a:ext>
            </a:extLst>
          </p:cNvPr>
          <p:cNvSpPr txBox="1"/>
          <p:nvPr/>
        </p:nvSpPr>
        <p:spPr>
          <a:xfrm>
            <a:off x="4732430" y="2784455"/>
            <a:ext cx="1586532" cy="923330"/>
          </a:xfrm>
          <a:prstGeom prst="rect">
            <a:avLst/>
          </a:prstGeom>
          <a:noFill/>
        </p:spPr>
        <p:txBody>
          <a:bodyPr wrap="square" rtlCol="0">
            <a:spAutoFit/>
          </a:bodyPr>
          <a:lstStyle/>
          <a:p>
            <a:pPr algn="ctr"/>
            <a:r>
              <a:rPr lang="en-US" b="1" dirty="0">
                <a:solidFill>
                  <a:schemeClr val="bg1"/>
                </a:solidFill>
              </a:rPr>
              <a:t>Materials + Product Manufacture</a:t>
            </a:r>
          </a:p>
        </p:txBody>
      </p:sp>
      <p:sp>
        <p:nvSpPr>
          <p:cNvPr id="17" name="TextBox 16">
            <a:extLst>
              <a:ext uri="{FF2B5EF4-FFF2-40B4-BE49-F238E27FC236}">
                <a16:creationId xmlns:a16="http://schemas.microsoft.com/office/drawing/2014/main" id="{B2FF6F9A-D714-48BA-BE4D-0208804F8E2D}"/>
              </a:ext>
            </a:extLst>
          </p:cNvPr>
          <p:cNvSpPr txBox="1"/>
          <p:nvPr/>
        </p:nvSpPr>
        <p:spPr>
          <a:xfrm>
            <a:off x="6610090" y="2924023"/>
            <a:ext cx="1700270" cy="646331"/>
          </a:xfrm>
          <a:prstGeom prst="rect">
            <a:avLst/>
          </a:prstGeom>
          <a:noFill/>
        </p:spPr>
        <p:txBody>
          <a:bodyPr wrap="square" rtlCol="0">
            <a:spAutoFit/>
          </a:bodyPr>
          <a:lstStyle/>
          <a:p>
            <a:pPr algn="ctr"/>
            <a:r>
              <a:rPr lang="en-US" b="1" dirty="0">
                <a:solidFill>
                  <a:schemeClr val="bg1"/>
                </a:solidFill>
              </a:rPr>
              <a:t>Distribution, Transportation</a:t>
            </a:r>
          </a:p>
        </p:txBody>
      </p:sp>
      <p:sp>
        <p:nvSpPr>
          <p:cNvPr id="18" name="TextBox 17">
            <a:extLst>
              <a:ext uri="{FF2B5EF4-FFF2-40B4-BE49-F238E27FC236}">
                <a16:creationId xmlns:a16="http://schemas.microsoft.com/office/drawing/2014/main" id="{4287B358-0069-485D-966D-FE159A743D75}"/>
              </a:ext>
            </a:extLst>
          </p:cNvPr>
          <p:cNvSpPr txBox="1"/>
          <p:nvPr/>
        </p:nvSpPr>
        <p:spPr>
          <a:xfrm>
            <a:off x="8566823" y="2784455"/>
            <a:ext cx="1586532" cy="923330"/>
          </a:xfrm>
          <a:prstGeom prst="rect">
            <a:avLst/>
          </a:prstGeom>
          <a:noFill/>
        </p:spPr>
        <p:txBody>
          <a:bodyPr wrap="square" rtlCol="0">
            <a:spAutoFit/>
          </a:bodyPr>
          <a:lstStyle/>
          <a:p>
            <a:pPr algn="ctr"/>
            <a:r>
              <a:rPr lang="en-US" b="1" dirty="0">
                <a:solidFill>
                  <a:schemeClr val="bg1"/>
                </a:solidFill>
              </a:rPr>
              <a:t>Product use or Consumption</a:t>
            </a:r>
          </a:p>
        </p:txBody>
      </p:sp>
      <p:sp>
        <p:nvSpPr>
          <p:cNvPr id="19" name="TextBox 18">
            <a:extLst>
              <a:ext uri="{FF2B5EF4-FFF2-40B4-BE49-F238E27FC236}">
                <a16:creationId xmlns:a16="http://schemas.microsoft.com/office/drawing/2014/main" id="{C3DB13C3-983F-405D-A646-46DE818A55CB}"/>
              </a:ext>
            </a:extLst>
          </p:cNvPr>
          <p:cNvSpPr txBox="1"/>
          <p:nvPr/>
        </p:nvSpPr>
        <p:spPr>
          <a:xfrm>
            <a:off x="10467341" y="2784455"/>
            <a:ext cx="1586532" cy="923330"/>
          </a:xfrm>
          <a:prstGeom prst="rect">
            <a:avLst/>
          </a:prstGeom>
          <a:noFill/>
        </p:spPr>
        <p:txBody>
          <a:bodyPr wrap="square" rtlCol="0">
            <a:spAutoFit/>
          </a:bodyPr>
          <a:lstStyle/>
          <a:p>
            <a:pPr algn="ctr"/>
            <a:r>
              <a:rPr lang="en-US" b="1" dirty="0">
                <a:solidFill>
                  <a:schemeClr val="bg1"/>
                </a:solidFill>
              </a:rPr>
              <a:t>End-of-life disposal or recycling</a:t>
            </a:r>
          </a:p>
        </p:txBody>
      </p:sp>
      <p:sp>
        <p:nvSpPr>
          <p:cNvPr id="20" name="TextBox 19">
            <a:extLst>
              <a:ext uri="{FF2B5EF4-FFF2-40B4-BE49-F238E27FC236}">
                <a16:creationId xmlns:a16="http://schemas.microsoft.com/office/drawing/2014/main" id="{6DA7B30C-9E06-4753-B6F0-94315DF92CAC}"/>
              </a:ext>
            </a:extLst>
          </p:cNvPr>
          <p:cNvSpPr txBox="1"/>
          <p:nvPr/>
        </p:nvSpPr>
        <p:spPr>
          <a:xfrm>
            <a:off x="3197671" y="1618736"/>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122660"/>
                </a:solidFill>
              </a:rPr>
              <a:t>Energy</a:t>
            </a:r>
          </a:p>
        </p:txBody>
      </p:sp>
      <p:sp>
        <p:nvSpPr>
          <p:cNvPr id="21" name="TextBox 20">
            <a:extLst>
              <a:ext uri="{FF2B5EF4-FFF2-40B4-BE49-F238E27FC236}">
                <a16:creationId xmlns:a16="http://schemas.microsoft.com/office/drawing/2014/main" id="{6FA1C6C7-AA73-4EDF-A460-07322911FD4D}"/>
              </a:ext>
            </a:extLst>
          </p:cNvPr>
          <p:cNvSpPr txBox="1"/>
          <p:nvPr/>
        </p:nvSpPr>
        <p:spPr>
          <a:xfrm>
            <a:off x="5098191" y="1618736"/>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122660"/>
                </a:solidFill>
              </a:rPr>
              <a:t>Energy</a:t>
            </a:r>
          </a:p>
        </p:txBody>
      </p:sp>
      <p:sp>
        <p:nvSpPr>
          <p:cNvPr id="22" name="TextBox 21">
            <a:extLst>
              <a:ext uri="{FF2B5EF4-FFF2-40B4-BE49-F238E27FC236}">
                <a16:creationId xmlns:a16="http://schemas.microsoft.com/office/drawing/2014/main" id="{C5DE527D-6895-4316-8236-8F00C30E0953}"/>
              </a:ext>
            </a:extLst>
          </p:cNvPr>
          <p:cNvSpPr txBox="1"/>
          <p:nvPr/>
        </p:nvSpPr>
        <p:spPr>
          <a:xfrm>
            <a:off x="6998711" y="1618736"/>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122660"/>
                </a:solidFill>
              </a:rPr>
              <a:t>Energy</a:t>
            </a:r>
          </a:p>
        </p:txBody>
      </p:sp>
      <p:sp>
        <p:nvSpPr>
          <p:cNvPr id="23" name="TextBox 22">
            <a:extLst>
              <a:ext uri="{FF2B5EF4-FFF2-40B4-BE49-F238E27FC236}">
                <a16:creationId xmlns:a16="http://schemas.microsoft.com/office/drawing/2014/main" id="{6FF0EC0A-B1C9-4CFF-883F-7EF3BB429036}"/>
              </a:ext>
            </a:extLst>
          </p:cNvPr>
          <p:cNvSpPr txBox="1"/>
          <p:nvPr/>
        </p:nvSpPr>
        <p:spPr>
          <a:xfrm>
            <a:off x="8899231" y="1618736"/>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122660"/>
                </a:solidFill>
              </a:rPr>
              <a:t>Energy</a:t>
            </a:r>
          </a:p>
        </p:txBody>
      </p:sp>
      <p:sp>
        <p:nvSpPr>
          <p:cNvPr id="24" name="TextBox 23">
            <a:extLst>
              <a:ext uri="{FF2B5EF4-FFF2-40B4-BE49-F238E27FC236}">
                <a16:creationId xmlns:a16="http://schemas.microsoft.com/office/drawing/2014/main" id="{74991FA1-F350-4831-BC08-0111276EF3A5}"/>
              </a:ext>
            </a:extLst>
          </p:cNvPr>
          <p:cNvSpPr txBox="1"/>
          <p:nvPr/>
        </p:nvSpPr>
        <p:spPr>
          <a:xfrm>
            <a:off x="10803408" y="1618736"/>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122660"/>
                </a:solidFill>
              </a:rPr>
              <a:t>Energy</a:t>
            </a:r>
          </a:p>
        </p:txBody>
      </p:sp>
      <p:sp>
        <p:nvSpPr>
          <p:cNvPr id="25" name="TextBox 24">
            <a:extLst>
              <a:ext uri="{FF2B5EF4-FFF2-40B4-BE49-F238E27FC236}">
                <a16:creationId xmlns:a16="http://schemas.microsoft.com/office/drawing/2014/main" id="{F6E59C9C-1F75-401D-A51B-7EED5C965397}"/>
              </a:ext>
            </a:extLst>
          </p:cNvPr>
          <p:cNvSpPr txBox="1"/>
          <p:nvPr/>
        </p:nvSpPr>
        <p:spPr>
          <a:xfrm>
            <a:off x="3197671" y="4504172"/>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975B34"/>
                </a:solidFill>
              </a:rPr>
              <a:t>Wastes</a:t>
            </a:r>
          </a:p>
        </p:txBody>
      </p:sp>
      <p:sp>
        <p:nvSpPr>
          <p:cNvPr id="26" name="TextBox 25">
            <a:extLst>
              <a:ext uri="{FF2B5EF4-FFF2-40B4-BE49-F238E27FC236}">
                <a16:creationId xmlns:a16="http://schemas.microsoft.com/office/drawing/2014/main" id="{80472891-44B6-4A16-8481-48A5D2D5D5BE}"/>
              </a:ext>
            </a:extLst>
          </p:cNvPr>
          <p:cNvSpPr txBox="1"/>
          <p:nvPr/>
        </p:nvSpPr>
        <p:spPr>
          <a:xfrm>
            <a:off x="5068496" y="4504172"/>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975B34"/>
                </a:solidFill>
              </a:rPr>
              <a:t>Wastes</a:t>
            </a:r>
          </a:p>
        </p:txBody>
      </p:sp>
      <p:sp>
        <p:nvSpPr>
          <p:cNvPr id="27" name="TextBox 26">
            <a:extLst>
              <a:ext uri="{FF2B5EF4-FFF2-40B4-BE49-F238E27FC236}">
                <a16:creationId xmlns:a16="http://schemas.microsoft.com/office/drawing/2014/main" id="{41D3A47C-F09F-40C7-9BAF-E91F4DE418B8}"/>
              </a:ext>
            </a:extLst>
          </p:cNvPr>
          <p:cNvSpPr txBox="1"/>
          <p:nvPr/>
        </p:nvSpPr>
        <p:spPr>
          <a:xfrm>
            <a:off x="7025885" y="4504172"/>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975B34"/>
                </a:solidFill>
              </a:rPr>
              <a:t>Wastes</a:t>
            </a:r>
          </a:p>
        </p:txBody>
      </p:sp>
      <p:sp>
        <p:nvSpPr>
          <p:cNvPr id="28" name="TextBox 27">
            <a:extLst>
              <a:ext uri="{FF2B5EF4-FFF2-40B4-BE49-F238E27FC236}">
                <a16:creationId xmlns:a16="http://schemas.microsoft.com/office/drawing/2014/main" id="{A5A58A12-B32F-4C8D-8B3F-94E5A9FE4665}"/>
              </a:ext>
            </a:extLst>
          </p:cNvPr>
          <p:cNvSpPr txBox="1"/>
          <p:nvPr/>
        </p:nvSpPr>
        <p:spPr>
          <a:xfrm>
            <a:off x="10803408" y="4504172"/>
            <a:ext cx="914400"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975B34"/>
                </a:solidFill>
              </a:rPr>
              <a:t>Wastes</a:t>
            </a:r>
          </a:p>
        </p:txBody>
      </p:sp>
      <p:sp>
        <p:nvSpPr>
          <p:cNvPr id="29" name="Arrow: Down 28">
            <a:extLst>
              <a:ext uri="{FF2B5EF4-FFF2-40B4-BE49-F238E27FC236}">
                <a16:creationId xmlns:a16="http://schemas.microsoft.com/office/drawing/2014/main" id="{17088F1D-D9E4-4B26-B57A-F4A56718E42C}"/>
              </a:ext>
            </a:extLst>
          </p:cNvPr>
          <p:cNvSpPr/>
          <p:nvPr/>
        </p:nvSpPr>
        <p:spPr>
          <a:xfrm>
            <a:off x="3596391" y="2066668"/>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9">
            <a:extLst>
              <a:ext uri="{FF2B5EF4-FFF2-40B4-BE49-F238E27FC236}">
                <a16:creationId xmlns:a16="http://schemas.microsoft.com/office/drawing/2014/main" id="{5C78AFDA-08FA-45BD-9237-F026091C1301}"/>
              </a:ext>
            </a:extLst>
          </p:cNvPr>
          <p:cNvSpPr/>
          <p:nvPr/>
        </p:nvSpPr>
        <p:spPr>
          <a:xfrm>
            <a:off x="5496911" y="2050037"/>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302E4040-D28C-4E80-8BEA-162CB245FA93}"/>
              </a:ext>
            </a:extLst>
          </p:cNvPr>
          <p:cNvSpPr/>
          <p:nvPr/>
        </p:nvSpPr>
        <p:spPr>
          <a:xfrm>
            <a:off x="7397431" y="2066668"/>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A9C90D05-1256-444B-BA82-BA737386515C}"/>
              </a:ext>
            </a:extLst>
          </p:cNvPr>
          <p:cNvSpPr/>
          <p:nvPr/>
        </p:nvSpPr>
        <p:spPr>
          <a:xfrm>
            <a:off x="9297951" y="2060079"/>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Down 32">
            <a:extLst>
              <a:ext uri="{FF2B5EF4-FFF2-40B4-BE49-F238E27FC236}">
                <a16:creationId xmlns:a16="http://schemas.microsoft.com/office/drawing/2014/main" id="{83A8B764-7C3F-43E1-9284-B87C4850F859}"/>
              </a:ext>
            </a:extLst>
          </p:cNvPr>
          <p:cNvSpPr/>
          <p:nvPr/>
        </p:nvSpPr>
        <p:spPr>
          <a:xfrm>
            <a:off x="11202128" y="2033406"/>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Arrow: Down 33">
            <a:extLst>
              <a:ext uri="{FF2B5EF4-FFF2-40B4-BE49-F238E27FC236}">
                <a16:creationId xmlns:a16="http://schemas.microsoft.com/office/drawing/2014/main" id="{32B33B64-9B1C-48C7-9968-3A6BFF84FFB6}"/>
              </a:ext>
            </a:extLst>
          </p:cNvPr>
          <p:cNvSpPr/>
          <p:nvPr/>
        </p:nvSpPr>
        <p:spPr>
          <a:xfrm>
            <a:off x="3602176" y="4056240"/>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Down 34">
            <a:extLst>
              <a:ext uri="{FF2B5EF4-FFF2-40B4-BE49-F238E27FC236}">
                <a16:creationId xmlns:a16="http://schemas.microsoft.com/office/drawing/2014/main" id="{CAB8629C-CDF7-4194-807E-D4DAF81B2AD6}"/>
              </a:ext>
            </a:extLst>
          </p:cNvPr>
          <p:cNvSpPr/>
          <p:nvPr/>
        </p:nvSpPr>
        <p:spPr>
          <a:xfrm>
            <a:off x="5496910" y="4056240"/>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Down 35">
            <a:extLst>
              <a:ext uri="{FF2B5EF4-FFF2-40B4-BE49-F238E27FC236}">
                <a16:creationId xmlns:a16="http://schemas.microsoft.com/office/drawing/2014/main" id="{FA70462D-F666-40D3-99B3-2FF76478AEE3}"/>
              </a:ext>
            </a:extLst>
          </p:cNvPr>
          <p:cNvSpPr/>
          <p:nvPr/>
        </p:nvSpPr>
        <p:spPr>
          <a:xfrm>
            <a:off x="7397430" y="4056240"/>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Down 36">
            <a:extLst>
              <a:ext uri="{FF2B5EF4-FFF2-40B4-BE49-F238E27FC236}">
                <a16:creationId xmlns:a16="http://schemas.microsoft.com/office/drawing/2014/main" id="{EEE8870D-F9A8-42D2-8525-131948033DD3}"/>
              </a:ext>
            </a:extLst>
          </p:cNvPr>
          <p:cNvSpPr/>
          <p:nvPr/>
        </p:nvSpPr>
        <p:spPr>
          <a:xfrm>
            <a:off x="11202128" y="4056240"/>
            <a:ext cx="116959" cy="369332"/>
          </a:xfrm>
          <a:prstGeom prst="downArrow">
            <a:avLst/>
          </a:prstGeom>
          <a:solidFill>
            <a:srgbClr val="1226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8267909D-E25B-4C9B-91B5-50BFE23A24B3}"/>
              </a:ext>
            </a:extLst>
          </p:cNvPr>
          <p:cNvSpPr txBox="1"/>
          <p:nvPr/>
        </p:nvSpPr>
        <p:spPr>
          <a:xfrm>
            <a:off x="7698401" y="5816729"/>
            <a:ext cx="1677456"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6D9109"/>
                </a:solidFill>
              </a:rPr>
              <a:t>Recycling </a:t>
            </a:r>
          </a:p>
        </p:txBody>
      </p:sp>
      <p:sp>
        <p:nvSpPr>
          <p:cNvPr id="53" name="TextBox 52">
            <a:extLst>
              <a:ext uri="{FF2B5EF4-FFF2-40B4-BE49-F238E27FC236}">
                <a16:creationId xmlns:a16="http://schemas.microsoft.com/office/drawing/2014/main" id="{FD164148-D0FF-4CCC-9B5A-5AB4BD6CF9BD}"/>
              </a:ext>
            </a:extLst>
          </p:cNvPr>
          <p:cNvSpPr txBox="1"/>
          <p:nvPr/>
        </p:nvSpPr>
        <p:spPr>
          <a:xfrm>
            <a:off x="9729792" y="5228040"/>
            <a:ext cx="1415712" cy="369332"/>
          </a:xfrm>
          <a:prstGeom prst="rect">
            <a:avLst/>
          </a:prstGeom>
          <a:ln>
            <a:solidFill>
              <a:srgbClr val="122660"/>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dirty="0">
                <a:solidFill>
                  <a:srgbClr val="6D9109"/>
                </a:solidFill>
              </a:rPr>
              <a:t>Reuse</a:t>
            </a:r>
          </a:p>
        </p:txBody>
      </p:sp>
      <p:sp>
        <p:nvSpPr>
          <p:cNvPr id="54" name="Title 1">
            <a:extLst>
              <a:ext uri="{FF2B5EF4-FFF2-40B4-BE49-F238E27FC236}">
                <a16:creationId xmlns:a16="http://schemas.microsoft.com/office/drawing/2014/main" id="{5EF6C504-A207-4DD1-B1CD-C369F8CE408B}"/>
              </a:ext>
            </a:extLst>
          </p:cNvPr>
          <p:cNvSpPr>
            <a:spLocks noGrp="1"/>
          </p:cNvSpPr>
          <p:nvPr>
            <p:ph type="title"/>
          </p:nvPr>
        </p:nvSpPr>
        <p:spPr>
          <a:xfrm>
            <a:off x="221974" y="1597577"/>
            <a:ext cx="2262809" cy="2855153"/>
          </a:xfrm>
        </p:spPr>
        <p:txBody>
          <a:bodyPr>
            <a:normAutofit/>
          </a:bodyPr>
          <a:lstStyle/>
          <a:p>
            <a:pPr algn="ctr"/>
            <a:r>
              <a:rPr lang="en-US" sz="3600" dirty="0">
                <a:solidFill>
                  <a:srgbClr val="F3F2F2"/>
                </a:solidFill>
              </a:rPr>
              <a:t>Life-Cycle</a:t>
            </a:r>
            <a:r>
              <a:rPr lang="en-US" dirty="0">
                <a:solidFill>
                  <a:srgbClr val="F3F2F2"/>
                </a:solidFill>
              </a:rPr>
              <a:t> Stages </a:t>
            </a:r>
          </a:p>
        </p:txBody>
      </p:sp>
    </p:spTree>
    <p:extLst>
      <p:ext uri="{BB962C8B-B14F-4D97-AF65-F5344CB8AC3E}">
        <p14:creationId xmlns:p14="http://schemas.microsoft.com/office/powerpoint/2010/main" val="98697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F1FE2-1A0E-43A0-BC11-682C0339C804}"/>
              </a:ext>
            </a:extLst>
          </p:cNvPr>
          <p:cNvSpPr>
            <a:spLocks noGrp="1"/>
          </p:cNvSpPr>
          <p:nvPr>
            <p:ph type="title"/>
          </p:nvPr>
        </p:nvSpPr>
        <p:spPr>
          <a:xfrm>
            <a:off x="648929" y="629266"/>
            <a:ext cx="3651467" cy="1676603"/>
          </a:xfrm>
        </p:spPr>
        <p:txBody>
          <a:bodyPr>
            <a:normAutofit/>
          </a:bodyPr>
          <a:lstStyle/>
          <a:p>
            <a:r>
              <a:rPr lang="en-US" dirty="0">
                <a:solidFill>
                  <a:srgbClr val="122660"/>
                </a:solidFill>
              </a:rPr>
              <a:t>Embodied Impacts</a:t>
            </a:r>
          </a:p>
        </p:txBody>
      </p:sp>
      <p:sp>
        <p:nvSpPr>
          <p:cNvPr id="6" name="Google Shape;323;p46">
            <a:extLst>
              <a:ext uri="{FF2B5EF4-FFF2-40B4-BE49-F238E27FC236}">
                <a16:creationId xmlns:a16="http://schemas.microsoft.com/office/drawing/2014/main" id="{E3CFAD08-D5C6-40B6-84C4-7BB5CDA7DEA2}"/>
              </a:ext>
            </a:extLst>
          </p:cNvPr>
          <p:cNvSpPr txBox="1">
            <a:spLocks noGrp="1"/>
          </p:cNvSpPr>
          <p:nvPr>
            <p:ph idx="1"/>
          </p:nvPr>
        </p:nvSpPr>
        <p:spPr>
          <a:xfrm>
            <a:off x="648931" y="2438400"/>
            <a:ext cx="3651466" cy="3785419"/>
          </a:xfrm>
          <a:prstGeom prst="rect">
            <a:avLst/>
          </a:prstGeom>
        </p:spPr>
        <p:txBody>
          <a:bodyPr spcFirstLastPara="1" lIns="91425" tIns="45700" rIns="91425" bIns="45700" anchorCtr="0">
            <a:normAutofit lnSpcReduction="10000"/>
          </a:bodyPr>
          <a:lstStyle/>
          <a:p>
            <a:pPr lvl="0" rtl="0">
              <a:spcBef>
                <a:spcPts val="0"/>
              </a:spcBef>
              <a:spcAft>
                <a:spcPts val="1200"/>
              </a:spcAft>
              <a:buClr>
                <a:srgbClr val="122660"/>
              </a:buClr>
              <a:buSzPts val="3200"/>
            </a:pPr>
            <a:r>
              <a:rPr lang="en-US" sz="2400" dirty="0">
                <a:solidFill>
                  <a:srgbClr val="122660"/>
                </a:solidFill>
              </a:rPr>
              <a:t>Flows associated with </a:t>
            </a:r>
            <a:r>
              <a:rPr lang="en-US" sz="2400" b="1" dirty="0">
                <a:solidFill>
                  <a:srgbClr val="122660"/>
                </a:solidFill>
              </a:rPr>
              <a:t>production, manufacture phase</a:t>
            </a:r>
            <a:endParaRPr lang="en-US" sz="2400" dirty="0">
              <a:solidFill>
                <a:srgbClr val="122660"/>
              </a:solidFill>
            </a:endParaRPr>
          </a:p>
          <a:p>
            <a:pPr lvl="0" rtl="0">
              <a:spcBef>
                <a:spcPts val="640"/>
              </a:spcBef>
              <a:spcAft>
                <a:spcPts val="1200"/>
              </a:spcAft>
              <a:buClr>
                <a:srgbClr val="122660"/>
              </a:buClr>
              <a:buSzPts val="3200"/>
            </a:pPr>
            <a:r>
              <a:rPr lang="en-US" sz="2400" dirty="0">
                <a:solidFill>
                  <a:srgbClr val="122660"/>
                </a:solidFill>
              </a:rPr>
              <a:t>Fossil fuel use, CO2</a:t>
            </a:r>
          </a:p>
          <a:p>
            <a:pPr lvl="0" rtl="0">
              <a:spcBef>
                <a:spcPts val="640"/>
              </a:spcBef>
              <a:spcAft>
                <a:spcPts val="1200"/>
              </a:spcAft>
              <a:buClr>
                <a:srgbClr val="122660"/>
              </a:buClr>
              <a:buSzPts val="3200"/>
            </a:pPr>
            <a:r>
              <a:rPr lang="en-US" sz="2400" dirty="0">
                <a:solidFill>
                  <a:srgbClr val="122660"/>
                </a:solidFill>
              </a:rPr>
              <a:t>Other impacts</a:t>
            </a:r>
          </a:p>
          <a:p>
            <a:pPr lvl="1" rtl="0">
              <a:spcBef>
                <a:spcPts val="560"/>
              </a:spcBef>
              <a:spcAft>
                <a:spcPts val="1200"/>
              </a:spcAft>
              <a:buClr>
                <a:srgbClr val="122660"/>
              </a:buClr>
              <a:buSzPts val="2800"/>
            </a:pPr>
            <a:r>
              <a:rPr lang="en-US" sz="2000" dirty="0">
                <a:solidFill>
                  <a:srgbClr val="122660"/>
                </a:solidFill>
              </a:rPr>
              <a:t>Criteria emissions</a:t>
            </a:r>
          </a:p>
          <a:p>
            <a:pPr lvl="1" rtl="0">
              <a:spcBef>
                <a:spcPts val="560"/>
              </a:spcBef>
              <a:spcAft>
                <a:spcPts val="1200"/>
              </a:spcAft>
              <a:buClr>
                <a:srgbClr val="122660"/>
              </a:buClr>
              <a:buSzPts val="2800"/>
            </a:pPr>
            <a:r>
              <a:rPr lang="en-US" sz="2000" dirty="0">
                <a:solidFill>
                  <a:srgbClr val="122660"/>
                </a:solidFill>
              </a:rPr>
              <a:t>Water degradation</a:t>
            </a:r>
          </a:p>
          <a:p>
            <a:pPr lvl="1" rtl="0">
              <a:spcBef>
                <a:spcPts val="560"/>
              </a:spcBef>
              <a:spcAft>
                <a:spcPts val="1200"/>
              </a:spcAft>
              <a:buClr>
                <a:srgbClr val="122660"/>
              </a:buClr>
              <a:buSzPts val="2800"/>
            </a:pPr>
            <a:r>
              <a:rPr lang="en-US" sz="2000" dirty="0">
                <a:solidFill>
                  <a:srgbClr val="122660"/>
                </a:solidFill>
              </a:rPr>
              <a:t>Natural resources</a:t>
            </a:r>
          </a:p>
        </p:txBody>
      </p:sp>
      <p:pic>
        <p:nvPicPr>
          <p:cNvPr id="9" name="Picture 8" descr="A picture containing text&#10;&#10;Description automatically generated">
            <a:extLst>
              <a:ext uri="{FF2B5EF4-FFF2-40B4-BE49-F238E27FC236}">
                <a16:creationId xmlns:a16="http://schemas.microsoft.com/office/drawing/2014/main" id="{BA908A1E-0144-441D-BCA7-04F1F25340A8}"/>
              </a:ext>
            </a:extLst>
          </p:cNvPr>
          <p:cNvPicPr>
            <a:picLocks noChangeAspect="1"/>
          </p:cNvPicPr>
          <p:nvPr/>
        </p:nvPicPr>
        <p:blipFill rotWithShape="1">
          <a:blip r:embed="rId2">
            <a:extLst>
              <a:ext uri="{28A0092B-C50C-407E-A947-70E740481C1C}">
                <a14:useLocalDpi xmlns:a14="http://schemas.microsoft.com/office/drawing/2010/main" val="0"/>
              </a:ext>
            </a:extLst>
          </a:blip>
          <a:srcRect r="-2" b="8050"/>
          <a:stretch/>
        </p:blipFill>
        <p:spPr>
          <a:xfrm>
            <a:off x="4639056" y="10"/>
            <a:ext cx="7552944" cy="6857990"/>
          </a:xfrm>
          <a:prstGeom prst="rect">
            <a:avLst/>
          </a:prstGeom>
          <a:effectLst/>
        </p:spPr>
      </p:pic>
      <p:sp>
        <p:nvSpPr>
          <p:cNvPr id="7" name="TextBox 6">
            <a:extLst>
              <a:ext uri="{FF2B5EF4-FFF2-40B4-BE49-F238E27FC236}">
                <a16:creationId xmlns:a16="http://schemas.microsoft.com/office/drawing/2014/main" id="{80CD5448-02CC-D54C-8DA7-561F0D5EC743}"/>
              </a:ext>
            </a:extLst>
          </p:cNvPr>
          <p:cNvSpPr txBox="1"/>
          <p:nvPr/>
        </p:nvSpPr>
        <p:spPr>
          <a:xfrm>
            <a:off x="4639056" y="6581001"/>
            <a:ext cx="4591455" cy="276999"/>
          </a:xfrm>
          <a:prstGeom prst="rect">
            <a:avLst/>
          </a:prstGeom>
          <a:noFill/>
        </p:spPr>
        <p:txBody>
          <a:bodyPr wrap="square" rtlCol="0">
            <a:spAutoFit/>
          </a:bodyPr>
          <a:lstStyle/>
          <a:p>
            <a:r>
              <a:rPr lang="en-US" sz="1200" dirty="0">
                <a:solidFill>
                  <a:srgbClr val="122660"/>
                </a:solidFill>
              </a:rPr>
              <a:t>Source: Seuss, .</a:t>
            </a:r>
            <a:r>
              <a:rPr lang="en-US" sz="1200" i="1" dirty="0">
                <a:solidFill>
                  <a:srgbClr val="122660"/>
                </a:solidFill>
              </a:rPr>
              <a:t>The Lorax</a:t>
            </a:r>
            <a:r>
              <a:rPr lang="en-US" sz="1200" dirty="0">
                <a:solidFill>
                  <a:srgbClr val="122660"/>
                </a:solidFill>
              </a:rPr>
              <a:t>. , 1971</a:t>
            </a:r>
          </a:p>
        </p:txBody>
      </p:sp>
    </p:spTree>
    <p:extLst>
      <p:ext uri="{BB962C8B-B14F-4D97-AF65-F5344CB8AC3E}">
        <p14:creationId xmlns:p14="http://schemas.microsoft.com/office/powerpoint/2010/main" val="192996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450AE-917D-4A34-9BD0-6C6B85E77044}"/>
              </a:ext>
            </a:extLst>
          </p:cNvPr>
          <p:cNvSpPr>
            <a:spLocks noGrp="1"/>
          </p:cNvSpPr>
          <p:nvPr>
            <p:ph type="title"/>
          </p:nvPr>
        </p:nvSpPr>
        <p:spPr>
          <a:xfrm>
            <a:off x="4924698" y="365125"/>
            <a:ext cx="6742611" cy="1325563"/>
          </a:xfrm>
        </p:spPr>
        <p:txBody>
          <a:bodyPr/>
          <a:lstStyle/>
          <a:p>
            <a:r>
              <a:rPr lang="en-US" dirty="0">
                <a:solidFill>
                  <a:srgbClr val="122660"/>
                </a:solidFill>
              </a:rPr>
              <a:t>In-Use Impacts</a:t>
            </a:r>
          </a:p>
        </p:txBody>
      </p:sp>
      <p:pic>
        <p:nvPicPr>
          <p:cNvPr id="5" name="Content Placeholder 4" descr="A close up of an animal&#10;&#10;Description automatically generated">
            <a:extLst>
              <a:ext uri="{FF2B5EF4-FFF2-40B4-BE49-F238E27FC236}">
                <a16:creationId xmlns:a16="http://schemas.microsoft.com/office/drawing/2014/main" id="{59F404ED-E19B-4C2E-8A1B-2179EBE7CDD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4202" y="0"/>
            <a:ext cx="5129928" cy="6858000"/>
          </a:xfrm>
        </p:spPr>
      </p:pic>
      <p:sp>
        <p:nvSpPr>
          <p:cNvPr id="6" name="TextBox 5">
            <a:extLst>
              <a:ext uri="{FF2B5EF4-FFF2-40B4-BE49-F238E27FC236}">
                <a16:creationId xmlns:a16="http://schemas.microsoft.com/office/drawing/2014/main" id="{3CB8AF96-D459-41A4-8259-EC3DE988F773}"/>
              </a:ext>
            </a:extLst>
          </p:cNvPr>
          <p:cNvSpPr txBox="1"/>
          <p:nvPr/>
        </p:nvSpPr>
        <p:spPr>
          <a:xfrm>
            <a:off x="4924698" y="1690688"/>
            <a:ext cx="6204857" cy="2292935"/>
          </a:xfrm>
          <a:prstGeom prst="rect">
            <a:avLst/>
          </a:prstGeom>
          <a:noFill/>
        </p:spPr>
        <p:txBody>
          <a:bodyPr wrap="square" rtlCol="0">
            <a:spAutoFit/>
          </a:bodyPr>
          <a:lstStyle/>
          <a:p>
            <a:pPr marL="514350" lvl="0" indent="-514350">
              <a:spcAft>
                <a:spcPts val="1800"/>
              </a:spcAft>
              <a:buClr>
                <a:srgbClr val="122660"/>
              </a:buClr>
              <a:buSzPts val="2800"/>
              <a:buFont typeface="Arial" panose="020B0604020202020204" pitchFamily="34" charset="0"/>
              <a:buChar char="•"/>
            </a:pPr>
            <a:r>
              <a:rPr lang="en-US" sz="3200" dirty="0">
                <a:solidFill>
                  <a:srgbClr val="122660"/>
                </a:solidFill>
                <a:latin typeface="Abadi Extra Light" panose="020B0204020104020204" pitchFamily="34" charset="0"/>
                <a:ea typeface="Calibri"/>
                <a:cs typeface="Calibri"/>
                <a:sym typeface="Calibri"/>
              </a:rPr>
              <a:t>Impact during use or consumption phase</a:t>
            </a:r>
          </a:p>
          <a:p>
            <a:pPr marL="514350" lvl="0" indent="-514350">
              <a:spcAft>
                <a:spcPts val="1800"/>
              </a:spcAft>
              <a:buClr>
                <a:srgbClr val="122660"/>
              </a:buClr>
              <a:buSzPts val="2800"/>
              <a:buFont typeface="Arial" panose="020B0604020202020204" pitchFamily="34" charset="0"/>
              <a:buChar char="•"/>
            </a:pPr>
            <a:r>
              <a:rPr lang="en-US" sz="3200" dirty="0">
                <a:solidFill>
                  <a:srgbClr val="122660"/>
                </a:solidFill>
                <a:latin typeface="Abadi Extra Light" panose="020B0204020104020204" pitchFamily="34" charset="0"/>
                <a:ea typeface="Calibri"/>
                <a:cs typeface="Calibri"/>
                <a:sym typeface="Calibri"/>
              </a:rPr>
              <a:t>High for products that rely on fossil fuels to operate </a:t>
            </a:r>
          </a:p>
        </p:txBody>
      </p:sp>
      <p:sp>
        <p:nvSpPr>
          <p:cNvPr id="7" name="Oval 6">
            <a:extLst>
              <a:ext uri="{FF2B5EF4-FFF2-40B4-BE49-F238E27FC236}">
                <a16:creationId xmlns:a16="http://schemas.microsoft.com/office/drawing/2014/main" id="{38FA13B1-64AB-4E89-8E5B-6A963399D301}"/>
              </a:ext>
            </a:extLst>
          </p:cNvPr>
          <p:cNvSpPr/>
          <p:nvPr/>
        </p:nvSpPr>
        <p:spPr>
          <a:xfrm>
            <a:off x="8543109" y="3983622"/>
            <a:ext cx="2810690" cy="2691497"/>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76200">
            <a:solidFill>
              <a:srgbClr val="95C4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1"/>
                </a:solidFill>
              </a:ln>
            </a:endParaRPr>
          </a:p>
        </p:txBody>
      </p:sp>
      <p:sp>
        <p:nvSpPr>
          <p:cNvPr id="9" name="TextBox 8">
            <a:extLst>
              <a:ext uri="{FF2B5EF4-FFF2-40B4-BE49-F238E27FC236}">
                <a16:creationId xmlns:a16="http://schemas.microsoft.com/office/drawing/2014/main" id="{1CC20EFB-BC40-4F45-9939-42EF019CB1FB}"/>
              </a:ext>
            </a:extLst>
          </p:cNvPr>
          <p:cNvSpPr txBox="1"/>
          <p:nvPr/>
        </p:nvSpPr>
        <p:spPr>
          <a:xfrm>
            <a:off x="-392765" y="6581001"/>
            <a:ext cx="4591455" cy="276999"/>
          </a:xfrm>
          <a:prstGeom prst="rect">
            <a:avLst/>
          </a:prstGeom>
          <a:noFill/>
        </p:spPr>
        <p:txBody>
          <a:bodyPr wrap="square" rtlCol="0">
            <a:spAutoFit/>
          </a:bodyPr>
          <a:lstStyle/>
          <a:p>
            <a:r>
              <a:rPr lang="en-US" sz="1200" dirty="0">
                <a:solidFill>
                  <a:srgbClr val="122660"/>
                </a:solidFill>
              </a:rPr>
              <a:t>Source: Seuss, .</a:t>
            </a:r>
            <a:r>
              <a:rPr lang="en-US" sz="1200" i="1" dirty="0">
                <a:solidFill>
                  <a:srgbClr val="122660"/>
                </a:solidFill>
              </a:rPr>
              <a:t>The Lorax</a:t>
            </a:r>
            <a:r>
              <a:rPr lang="en-US" sz="1200" dirty="0">
                <a:solidFill>
                  <a:srgbClr val="122660"/>
                </a:solidFill>
              </a:rPr>
              <a:t>. , 1971</a:t>
            </a:r>
          </a:p>
        </p:txBody>
      </p:sp>
    </p:spTree>
    <p:extLst>
      <p:ext uri="{BB962C8B-B14F-4D97-AF65-F5344CB8AC3E}">
        <p14:creationId xmlns:p14="http://schemas.microsoft.com/office/powerpoint/2010/main" val="170565849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323F4F"/>
      </a:dk2>
      <a:lt2>
        <a:srgbClr val="E7E6E6"/>
      </a:lt2>
      <a:accent1>
        <a:srgbClr val="4472C4"/>
      </a:accent1>
      <a:accent2>
        <a:srgbClr val="538135"/>
      </a:accent2>
      <a:accent3>
        <a:srgbClr val="A5A5A5"/>
      </a:accent3>
      <a:accent4>
        <a:srgbClr val="FFC000"/>
      </a:accent4>
      <a:accent5>
        <a:srgbClr val="5B9BD5"/>
      </a:accent5>
      <a:accent6>
        <a:srgbClr val="70AD47"/>
      </a:accent6>
      <a:hlink>
        <a:srgbClr val="0563C1"/>
      </a:hlink>
      <a:folHlink>
        <a:srgbClr val="954F72"/>
      </a:folHlink>
    </a:clrScheme>
    <a:fontScheme name="Toolkit 1">
      <a:majorFont>
        <a:latin typeface="Aharoni"/>
        <a:ea typeface=""/>
        <a:cs typeface=""/>
      </a:majorFont>
      <a:minorFont>
        <a:latin typeface="Abad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A7DD267-D994-49CF-AF75-564C65B2BB21}" vid="{5C5C2247-E1FC-478F-A83D-BB588ECE664E}"/>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A7DD267-D994-49CF-AF75-564C65B2BB21}" vid="{010E8EDC-2700-452C-883F-861AE511AF5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4525</TotalTime>
  <Words>864</Words>
  <Application>Microsoft Macintosh PowerPoint</Application>
  <PresentationFormat>Widescreen</PresentationFormat>
  <Paragraphs>167</Paragraphs>
  <Slides>20</Slides>
  <Notes>5</Notes>
  <HiddenSlides>1</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20</vt:i4>
      </vt:variant>
    </vt:vector>
  </HeadingPairs>
  <TitlesOfParts>
    <vt:vector size="29" baseType="lpstr">
      <vt:lpstr>Abadi</vt:lpstr>
      <vt:lpstr>Abadi Extra Light</vt:lpstr>
      <vt:lpstr>Aharoni</vt:lpstr>
      <vt:lpstr>Arial</vt:lpstr>
      <vt:lpstr>Calibri</vt:lpstr>
      <vt:lpstr>Calibri Light</vt:lpstr>
      <vt:lpstr>Wingdings</vt:lpstr>
      <vt:lpstr>Office Theme</vt:lpstr>
      <vt:lpstr>Custom Design</vt:lpstr>
      <vt:lpstr>Analytical Tools:  Life-Cycle Assessment</vt:lpstr>
      <vt:lpstr>Course Overview</vt:lpstr>
      <vt:lpstr>Four Lenses of Sustainability</vt:lpstr>
      <vt:lpstr>PowerPoint Presentation</vt:lpstr>
      <vt:lpstr>What is LCA?</vt:lpstr>
      <vt:lpstr>Why use LCA?</vt:lpstr>
      <vt:lpstr>Life-Cycle Stages </vt:lpstr>
      <vt:lpstr>Embodied Impacts</vt:lpstr>
      <vt:lpstr>In-Use Impacts</vt:lpstr>
      <vt:lpstr>Transportation Impacts</vt:lpstr>
      <vt:lpstr>End-of-Life Impacts</vt:lpstr>
      <vt:lpstr>Keep in mind…</vt:lpstr>
      <vt:lpstr>Example:  ICE vs. EV</vt:lpstr>
      <vt:lpstr>LCA Steps </vt:lpstr>
      <vt:lpstr>Process-Based vs. Economic Input-Output Models </vt:lpstr>
      <vt:lpstr>PowerPoint Presentation</vt:lpstr>
      <vt:lpstr>Using LCA in your project</vt:lpstr>
      <vt:lpstr>Example:  Beer Production (Process LCA)</vt:lpstr>
      <vt:lpstr>LCA Activity</vt:lpstr>
      <vt:lpstr>EIO-LCA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Analytical Tools:  Life-Cycle Assessment</dc:title>
  <dc:creator>Margaret Slattery</dc:creator>
  <cp:lastModifiedBy>Karin Ahuva Dabach</cp:lastModifiedBy>
  <cp:revision>25</cp:revision>
  <dcterms:created xsi:type="dcterms:W3CDTF">2019-04-22T18:11:04Z</dcterms:created>
  <dcterms:modified xsi:type="dcterms:W3CDTF">2019-07-15T23:51:02Z</dcterms:modified>
</cp:coreProperties>
</file>