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sldIdLst>
    <p:sldId id="256" r:id="rId3"/>
    <p:sldId id="285" r:id="rId4"/>
    <p:sldId id="260" r:id="rId5"/>
    <p:sldId id="275" r:id="rId6"/>
    <p:sldId id="276" r:id="rId7"/>
    <p:sldId id="279" r:id="rId8"/>
    <p:sldId id="278" r:id="rId9"/>
    <p:sldId id="280" r:id="rId10"/>
    <p:sldId id="281" r:id="rId11"/>
    <p:sldId id="282" r:id="rId12"/>
    <p:sldId id="283" r:id="rId13"/>
    <p:sldId id="284" r:id="rId14"/>
    <p:sldId id="27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garet Slattery" initials="MS" lastIdx="1" clrIdx="0">
    <p:extLst>
      <p:ext uri="{19B8F6BF-5375-455C-9EA6-DF929625EA0E}">
        <p15:presenceInfo xmlns:p15="http://schemas.microsoft.com/office/powerpoint/2012/main" userId="118c036af90b005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22660"/>
    <a:srgbClr val="3461DB"/>
    <a:srgbClr val="E9EDE8"/>
    <a:srgbClr val="E8E6E2"/>
    <a:srgbClr val="EFEDE8"/>
    <a:srgbClr val="6D9109"/>
    <a:srgbClr val="B7231C"/>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59" autoAdjust="0"/>
    <p:restoredTop sz="70370" autoAdjust="0"/>
  </p:normalViewPr>
  <p:slideViewPr>
    <p:cSldViewPr snapToGrid="0">
      <p:cViewPr varScale="1">
        <p:scale>
          <a:sx n="66" d="100"/>
          <a:sy n="66" d="100"/>
        </p:scale>
        <p:origin x="151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3-11T13:06:25.568" idx="1">
    <p:pos x="7680" y="0"/>
    <p:text>need a graphic</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1C67BB-92C5-4229-B8C4-FFD63F6F08E0}" type="datetimeFigureOut">
              <a:rPr lang="en-US" smtClean="0"/>
              <a:t>7/15/19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802A2-7BBC-4E70-BE18-4D3D4A65EFD0}" type="slidenum">
              <a:rPr lang="en-US" smtClean="0"/>
              <a:t>‹#›</a:t>
            </a:fld>
            <a:endParaRPr lang="en-US"/>
          </a:p>
        </p:txBody>
      </p:sp>
    </p:spTree>
    <p:extLst>
      <p:ext uri="{BB962C8B-B14F-4D97-AF65-F5344CB8AC3E}">
        <p14:creationId xmlns:p14="http://schemas.microsoft.com/office/powerpoint/2010/main" val="2220495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2</a:t>
            </a:fld>
            <a:endParaRPr lang="en-US"/>
          </a:p>
        </p:txBody>
      </p:sp>
    </p:spTree>
    <p:extLst>
      <p:ext uri="{BB962C8B-B14F-4D97-AF65-F5344CB8AC3E}">
        <p14:creationId xmlns:p14="http://schemas.microsoft.com/office/powerpoint/2010/main" val="1282256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6</a:t>
            </a:fld>
            <a:endParaRPr lang="en-US"/>
          </a:p>
        </p:txBody>
      </p:sp>
    </p:spTree>
    <p:extLst>
      <p:ext uri="{BB962C8B-B14F-4D97-AF65-F5344CB8AC3E}">
        <p14:creationId xmlns:p14="http://schemas.microsoft.com/office/powerpoint/2010/main" val="4134559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a:p>
            <a:pPr lvl="0"/>
            <a:r>
              <a:rPr lang="en-US" dirty="0"/>
              <a:t>From USAID: Estimate the influence that each stakeholder/stakeholder group may have on the project/program (high, medium, low). This will help to prioritize which stakeholders to engage with and at what stages, and will identify who needs to be involved as decision-makers, with whom to consult, and who may need to be involved to coordinate similar efforts. </a:t>
            </a:r>
          </a:p>
          <a:p>
            <a:pPr lvl="0"/>
            <a:r>
              <a:rPr lang="en-US" dirty="0"/>
              <a:t>Estimate the attitudes toward GBV that each stakeholder has (positive, negative, neutral) within the context of his/her role or engagement on GBV. This will help to prioritize which stakeholders may need to be engaged in initial planning stages as well as who may be targets of, or actors in, specific activities. </a:t>
            </a:r>
          </a:p>
          <a:p>
            <a:r>
              <a:rPr lang="en-US" dirty="0"/>
              <a:t>Identify strategies for engaging with each stakeholder.</a:t>
            </a:r>
          </a:p>
          <a:p>
            <a:endParaRPr lang="en-US" dirty="0"/>
          </a:p>
          <a:p>
            <a:r>
              <a:rPr lang="en-US" dirty="0"/>
              <a:t>Column 1, Interests:</a:t>
            </a:r>
          </a:p>
          <a:p>
            <a:pPr marL="533400" marR="0" lvl="0" indent="-533400" algn="l" rtl="0">
              <a:lnSpc>
                <a:spcPct val="100000"/>
              </a:lnSpc>
              <a:spcBef>
                <a:spcPts val="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are their expectations?</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benefits will they accrue?</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resources will they commit (or avoid committing) to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Do they have other interests that might conflict with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How do they regard other stakeholders on the list?</a:t>
            </a:r>
            <a:endParaRPr lang="en-US" dirty="0"/>
          </a:p>
          <a:p>
            <a:endParaRPr lang="en-US" dirty="0"/>
          </a:p>
          <a:p>
            <a:r>
              <a:rPr lang="en-US" dirty="0"/>
              <a:t>Column 2: Impact</a:t>
            </a:r>
          </a:p>
          <a:p>
            <a:pPr marL="609600" indent="-546100">
              <a:lnSpc>
                <a:spcPct val="80000"/>
              </a:lnSpc>
              <a:spcBef>
                <a:spcPts val="0"/>
              </a:spcBef>
              <a:buClr>
                <a:schemeClr val="dk1"/>
              </a:buClr>
              <a:buSzPts val="1800"/>
              <a:buFont typeface="Arial"/>
              <a:buChar char="•"/>
            </a:pPr>
            <a:r>
              <a:rPr lang="en-US" sz="1200" dirty="0">
                <a:solidFill>
                  <a:schemeClr val="dk1"/>
                </a:solidFill>
                <a:latin typeface="+mn-lt"/>
                <a:ea typeface="Calibri"/>
                <a:cs typeface="Calibri"/>
                <a:sym typeface="Calibri"/>
              </a:rPr>
              <a:t>Legal or statutory authority</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Authority of leadership</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Control of strategic resources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Possession of specialist knowledge</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Negotiating position &amp; ability to influence other stakeholders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Social economic and political status</a:t>
            </a:r>
            <a:endParaRPr lang="en-US" sz="1200" dirty="0"/>
          </a:p>
          <a:p>
            <a:pPr marL="609600" indent="-546100">
              <a:lnSpc>
                <a:spcPct val="80000"/>
              </a:lnSpc>
              <a:spcBef>
                <a:spcPts val="560"/>
              </a:spcBef>
              <a:buClr>
                <a:schemeClr val="dk1"/>
              </a:buClr>
              <a:buSzPts val="1800"/>
              <a:buFont typeface="Arial"/>
              <a:buChar char="•"/>
            </a:pPr>
            <a:r>
              <a:rPr lang="en-US" sz="1200" dirty="0"/>
              <a:t>Links to other partners</a:t>
            </a:r>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Degree of dependence on other stakeholders</a:t>
            </a:r>
            <a:endParaRPr lang="en-US" sz="1200" dirty="0"/>
          </a:p>
          <a:p>
            <a:endParaRPr lang="en-US" dirty="0"/>
          </a:p>
          <a:p>
            <a:r>
              <a:rPr lang="en-US" dirty="0"/>
              <a:t>Column 3, Level of involvement:</a:t>
            </a:r>
          </a:p>
          <a:p>
            <a:pPr rtl="0" eaLnBrk="1" fontAlgn="t" latinLnBrk="0" hangingPunct="1"/>
            <a:r>
              <a:rPr lang="en-US" sz="1200" b="0" i="0" u="none" strike="noStrike" kern="1200" dirty="0">
                <a:solidFill>
                  <a:schemeClr val="tx1"/>
                </a:solidFill>
                <a:effectLst/>
                <a:latin typeface="+mn-lt"/>
                <a:ea typeface="+mn-ea"/>
                <a:cs typeface="+mn-cs"/>
              </a:rPr>
              <a:t>Will they be:</a:t>
            </a:r>
          </a:p>
          <a:p>
            <a:pPr rtl="0" eaLnBrk="1" fontAlgn="t" latinLnBrk="0" hangingPunct="1"/>
            <a:r>
              <a:rPr lang="en-US" sz="1200" b="0" i="0" u="none" strike="noStrike" kern="1200" dirty="0">
                <a:solidFill>
                  <a:schemeClr val="tx1"/>
                </a:solidFill>
                <a:effectLst/>
                <a:latin typeface="+mn-lt"/>
                <a:ea typeface="+mn-ea"/>
                <a:cs typeface="+mn-cs"/>
              </a:rPr>
              <a:t>Provided information or informed about the project only?</a:t>
            </a:r>
          </a:p>
          <a:p>
            <a:pPr rtl="0" eaLnBrk="1" fontAlgn="t" latinLnBrk="0" hangingPunct="1"/>
            <a:r>
              <a:rPr lang="en-US" sz="1200" b="0" i="0" u="none" strike="noStrike" kern="1200" dirty="0">
                <a:solidFill>
                  <a:schemeClr val="tx1"/>
                </a:solidFill>
                <a:effectLst/>
                <a:latin typeface="+mn-lt"/>
                <a:ea typeface="+mn-ea"/>
                <a:cs typeface="+mn-cs"/>
              </a:rPr>
              <a:t>Informed</a:t>
            </a:r>
          </a:p>
          <a:p>
            <a:pPr rtl="0" eaLnBrk="1" fontAlgn="t" latinLnBrk="0" hangingPunct="1"/>
            <a:r>
              <a:rPr lang="en-US" sz="1200" b="0" i="0" u="none" strike="noStrike" kern="1200" dirty="0">
                <a:solidFill>
                  <a:schemeClr val="tx1"/>
                </a:solidFill>
                <a:effectLst/>
                <a:latin typeface="+mn-lt"/>
                <a:ea typeface="+mn-ea"/>
                <a:cs typeface="+mn-cs"/>
              </a:rPr>
              <a:t>Actively consulted on project matters?</a:t>
            </a:r>
          </a:p>
          <a:p>
            <a:pPr rtl="0" eaLnBrk="1" fontAlgn="t" latinLnBrk="0" hangingPunct="1"/>
            <a:r>
              <a:rPr lang="en-US" sz="1200" b="0" i="0" u="none" strike="noStrike" kern="1200" dirty="0">
                <a:solidFill>
                  <a:schemeClr val="tx1"/>
                </a:solidFill>
                <a:effectLst/>
                <a:latin typeface="+mn-lt"/>
                <a:ea typeface="+mn-ea"/>
                <a:cs typeface="+mn-cs"/>
              </a:rPr>
              <a:t>Consulted</a:t>
            </a:r>
          </a:p>
          <a:p>
            <a:pPr rtl="0" eaLnBrk="1" fontAlgn="t" latinLnBrk="0" hangingPunct="1"/>
            <a:r>
              <a:rPr lang="en-US" sz="1200" b="0" i="0" u="none" strike="noStrike" kern="1200" dirty="0">
                <a:solidFill>
                  <a:schemeClr val="tx1"/>
                </a:solidFill>
                <a:effectLst/>
                <a:latin typeface="+mn-lt"/>
                <a:ea typeface="+mn-ea"/>
                <a:cs typeface="+mn-cs"/>
              </a:rPr>
              <a:t>Partners in managing the project?</a:t>
            </a:r>
          </a:p>
          <a:p>
            <a:pPr rtl="0" eaLnBrk="1" fontAlgn="t" latinLnBrk="0" hangingPunct="1"/>
            <a:r>
              <a:rPr lang="en-US" sz="1200" b="0" i="0" u="none" strike="noStrike" kern="1200" dirty="0">
                <a:solidFill>
                  <a:schemeClr val="tx1"/>
                </a:solidFill>
                <a:effectLst/>
                <a:latin typeface="+mn-lt"/>
                <a:ea typeface="+mn-ea"/>
                <a:cs typeface="+mn-cs"/>
              </a:rPr>
              <a:t>Partners</a:t>
            </a:r>
          </a:p>
          <a:p>
            <a:pPr rtl="0" eaLnBrk="1" fontAlgn="t" latinLnBrk="0" hangingPunct="1"/>
            <a:r>
              <a:rPr lang="en-US" sz="1200" b="0" i="0" u="none" strike="noStrike" kern="1200" dirty="0">
                <a:solidFill>
                  <a:schemeClr val="tx1"/>
                </a:solidFill>
                <a:effectLst/>
                <a:latin typeface="+mn-lt"/>
                <a:ea typeface="+mn-ea"/>
                <a:cs typeface="+mn-cs"/>
              </a:rPr>
              <a:t>Controlling and directing the project?</a:t>
            </a:r>
          </a:p>
          <a:p>
            <a:pPr rtl="0" eaLnBrk="1" fontAlgn="t" latinLnBrk="0" hangingPunct="1"/>
            <a:r>
              <a:rPr lang="en-US" sz="1200" b="0" i="0" u="none" strike="noStrike" kern="1200" dirty="0">
                <a:solidFill>
                  <a:schemeClr val="tx1"/>
                </a:solidFill>
                <a:effectLst/>
                <a:latin typeface="+mn-lt"/>
                <a:ea typeface="+mn-ea"/>
                <a:cs typeface="+mn-cs"/>
              </a:rPr>
              <a:t>Controlling</a:t>
            </a:r>
          </a:p>
          <a:p>
            <a:endParaRPr lang="en-US" dirty="0"/>
          </a:p>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7</a:t>
            </a:fld>
            <a:endParaRPr lang="en-US"/>
          </a:p>
        </p:txBody>
      </p:sp>
    </p:spTree>
    <p:extLst>
      <p:ext uri="{BB962C8B-B14F-4D97-AF65-F5344CB8AC3E}">
        <p14:creationId xmlns:p14="http://schemas.microsoft.com/office/powerpoint/2010/main" val="1162515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a:p>
            <a:pPr lvl="0"/>
            <a:r>
              <a:rPr lang="en-US" dirty="0"/>
              <a:t>From USAID: Estimate the influence that each stakeholder/stakeholder group may have on the project/program (high, medium, low). This will help to prioritize which stakeholders to engage with and at what stages, and will identify who needs to be involved as decision-makers, with whom to consult, and who may need to be involved to coordinate similar efforts. </a:t>
            </a:r>
          </a:p>
          <a:p>
            <a:pPr lvl="0"/>
            <a:r>
              <a:rPr lang="en-US" dirty="0"/>
              <a:t>Estimate the attitudes toward GBV that each stakeholder has (positive, negative, neutral) within the context of his/her role or engagement on GBV. This will help to prioritize which stakeholders may need to be engaged in initial planning stages as well as who may be targets of, or actors in, specific activities. </a:t>
            </a:r>
          </a:p>
          <a:p>
            <a:r>
              <a:rPr lang="en-US" dirty="0"/>
              <a:t>Identify strategies for engaging with each stakeholder.</a:t>
            </a:r>
          </a:p>
          <a:p>
            <a:endParaRPr lang="en-US" dirty="0"/>
          </a:p>
          <a:p>
            <a:r>
              <a:rPr lang="en-US" dirty="0"/>
              <a:t>Column 1, Interests:</a:t>
            </a:r>
          </a:p>
          <a:p>
            <a:pPr marL="533400" marR="0" lvl="0" indent="-533400" algn="l" rtl="0">
              <a:lnSpc>
                <a:spcPct val="100000"/>
              </a:lnSpc>
              <a:spcBef>
                <a:spcPts val="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are their expectations?</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benefits will they accrue?</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resources will they commit (or avoid committing) to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Do they have other interests that might conflict with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How do they regard other stakeholders on the list?</a:t>
            </a:r>
            <a:endParaRPr lang="en-US" dirty="0"/>
          </a:p>
          <a:p>
            <a:endParaRPr lang="en-US" dirty="0"/>
          </a:p>
          <a:p>
            <a:r>
              <a:rPr lang="en-US" dirty="0"/>
              <a:t>Column 2: Impact</a:t>
            </a:r>
          </a:p>
          <a:p>
            <a:pPr marL="609600" indent="-546100">
              <a:lnSpc>
                <a:spcPct val="80000"/>
              </a:lnSpc>
              <a:spcBef>
                <a:spcPts val="0"/>
              </a:spcBef>
              <a:buClr>
                <a:schemeClr val="dk1"/>
              </a:buClr>
              <a:buSzPts val="1800"/>
              <a:buFont typeface="Arial"/>
              <a:buChar char="•"/>
            </a:pPr>
            <a:r>
              <a:rPr lang="en-US" sz="1200" dirty="0">
                <a:solidFill>
                  <a:schemeClr val="dk1"/>
                </a:solidFill>
                <a:latin typeface="+mn-lt"/>
                <a:ea typeface="Calibri"/>
                <a:cs typeface="Calibri"/>
                <a:sym typeface="Calibri"/>
              </a:rPr>
              <a:t>Legal or statutory authority</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Authority of leadership</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Control of strategic resources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Possession of specialist knowledge</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Negotiating position &amp; ability to influence other stakeholders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Social economic and political status</a:t>
            </a:r>
            <a:endParaRPr lang="en-US" sz="1200" dirty="0"/>
          </a:p>
          <a:p>
            <a:pPr marL="609600" indent="-546100">
              <a:lnSpc>
                <a:spcPct val="80000"/>
              </a:lnSpc>
              <a:spcBef>
                <a:spcPts val="560"/>
              </a:spcBef>
              <a:buClr>
                <a:schemeClr val="dk1"/>
              </a:buClr>
              <a:buSzPts val="1800"/>
              <a:buFont typeface="Arial"/>
              <a:buChar char="•"/>
            </a:pPr>
            <a:r>
              <a:rPr lang="en-US" sz="1200" dirty="0"/>
              <a:t>Links to other partners</a:t>
            </a:r>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Degree of dependence on other stakeholders</a:t>
            </a:r>
            <a:endParaRPr lang="en-US" sz="1200" dirty="0"/>
          </a:p>
          <a:p>
            <a:endParaRPr lang="en-US" dirty="0"/>
          </a:p>
          <a:p>
            <a:r>
              <a:rPr lang="en-US" dirty="0"/>
              <a:t>Column 3, Level of involvement:</a:t>
            </a:r>
          </a:p>
          <a:p>
            <a:pPr rtl="0" eaLnBrk="1" fontAlgn="t" latinLnBrk="0" hangingPunct="1"/>
            <a:r>
              <a:rPr lang="en-US" sz="1200" b="0" i="0" u="none" strike="noStrike" kern="1200" dirty="0">
                <a:solidFill>
                  <a:schemeClr val="tx1"/>
                </a:solidFill>
                <a:effectLst/>
                <a:latin typeface="+mn-lt"/>
                <a:ea typeface="+mn-ea"/>
                <a:cs typeface="+mn-cs"/>
              </a:rPr>
              <a:t>Will they be:</a:t>
            </a:r>
          </a:p>
          <a:p>
            <a:pPr rtl="0" eaLnBrk="1" fontAlgn="t" latinLnBrk="0" hangingPunct="1"/>
            <a:r>
              <a:rPr lang="en-US" sz="1200" b="0" i="0" u="none" strike="noStrike" kern="1200" dirty="0">
                <a:solidFill>
                  <a:schemeClr val="tx1"/>
                </a:solidFill>
                <a:effectLst/>
                <a:latin typeface="+mn-lt"/>
                <a:ea typeface="+mn-ea"/>
                <a:cs typeface="+mn-cs"/>
              </a:rPr>
              <a:t>Provided information or informed about the project only?</a:t>
            </a:r>
          </a:p>
          <a:p>
            <a:pPr rtl="0" eaLnBrk="1" fontAlgn="t" latinLnBrk="0" hangingPunct="1"/>
            <a:r>
              <a:rPr lang="en-US" sz="1200" b="0" i="0" u="none" strike="noStrike" kern="1200" dirty="0">
                <a:solidFill>
                  <a:schemeClr val="tx1"/>
                </a:solidFill>
                <a:effectLst/>
                <a:latin typeface="+mn-lt"/>
                <a:ea typeface="+mn-ea"/>
                <a:cs typeface="+mn-cs"/>
              </a:rPr>
              <a:t>Informed</a:t>
            </a:r>
          </a:p>
          <a:p>
            <a:pPr rtl="0" eaLnBrk="1" fontAlgn="t" latinLnBrk="0" hangingPunct="1"/>
            <a:r>
              <a:rPr lang="en-US" sz="1200" b="0" i="0" u="none" strike="noStrike" kern="1200" dirty="0">
                <a:solidFill>
                  <a:schemeClr val="tx1"/>
                </a:solidFill>
                <a:effectLst/>
                <a:latin typeface="+mn-lt"/>
                <a:ea typeface="+mn-ea"/>
                <a:cs typeface="+mn-cs"/>
              </a:rPr>
              <a:t>Actively consulted on project matters?</a:t>
            </a:r>
          </a:p>
          <a:p>
            <a:pPr rtl="0" eaLnBrk="1" fontAlgn="t" latinLnBrk="0" hangingPunct="1"/>
            <a:r>
              <a:rPr lang="en-US" sz="1200" b="0" i="0" u="none" strike="noStrike" kern="1200" dirty="0">
                <a:solidFill>
                  <a:schemeClr val="tx1"/>
                </a:solidFill>
                <a:effectLst/>
                <a:latin typeface="+mn-lt"/>
                <a:ea typeface="+mn-ea"/>
                <a:cs typeface="+mn-cs"/>
              </a:rPr>
              <a:t>Consulted</a:t>
            </a:r>
          </a:p>
          <a:p>
            <a:pPr rtl="0" eaLnBrk="1" fontAlgn="t" latinLnBrk="0" hangingPunct="1"/>
            <a:r>
              <a:rPr lang="en-US" sz="1200" b="0" i="0" u="none" strike="noStrike" kern="1200" dirty="0">
                <a:solidFill>
                  <a:schemeClr val="tx1"/>
                </a:solidFill>
                <a:effectLst/>
                <a:latin typeface="+mn-lt"/>
                <a:ea typeface="+mn-ea"/>
                <a:cs typeface="+mn-cs"/>
              </a:rPr>
              <a:t>Partners in managing the project?</a:t>
            </a:r>
          </a:p>
          <a:p>
            <a:pPr rtl="0" eaLnBrk="1" fontAlgn="t" latinLnBrk="0" hangingPunct="1"/>
            <a:r>
              <a:rPr lang="en-US" sz="1200" b="0" i="0" u="none" strike="noStrike" kern="1200" dirty="0">
                <a:solidFill>
                  <a:schemeClr val="tx1"/>
                </a:solidFill>
                <a:effectLst/>
                <a:latin typeface="+mn-lt"/>
                <a:ea typeface="+mn-ea"/>
                <a:cs typeface="+mn-cs"/>
              </a:rPr>
              <a:t>Partners</a:t>
            </a:r>
          </a:p>
          <a:p>
            <a:pPr rtl="0" eaLnBrk="1" fontAlgn="t" latinLnBrk="0" hangingPunct="1"/>
            <a:r>
              <a:rPr lang="en-US" sz="1200" b="0" i="0" u="none" strike="noStrike" kern="1200" dirty="0">
                <a:solidFill>
                  <a:schemeClr val="tx1"/>
                </a:solidFill>
                <a:effectLst/>
                <a:latin typeface="+mn-lt"/>
                <a:ea typeface="+mn-ea"/>
                <a:cs typeface="+mn-cs"/>
              </a:rPr>
              <a:t>Controlling and directing the project?</a:t>
            </a:r>
          </a:p>
          <a:p>
            <a:pPr rtl="0" eaLnBrk="1" fontAlgn="t" latinLnBrk="0" hangingPunct="1"/>
            <a:r>
              <a:rPr lang="en-US" sz="1200" b="0" i="0" u="none" strike="noStrike" kern="1200" dirty="0">
                <a:solidFill>
                  <a:schemeClr val="tx1"/>
                </a:solidFill>
                <a:effectLst/>
                <a:latin typeface="+mn-lt"/>
                <a:ea typeface="+mn-ea"/>
                <a:cs typeface="+mn-cs"/>
              </a:rPr>
              <a:t>Controlling</a:t>
            </a:r>
          </a:p>
          <a:p>
            <a:endParaRPr lang="en-US" dirty="0"/>
          </a:p>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8</a:t>
            </a:fld>
            <a:endParaRPr lang="en-US"/>
          </a:p>
        </p:txBody>
      </p:sp>
    </p:spTree>
    <p:extLst>
      <p:ext uri="{BB962C8B-B14F-4D97-AF65-F5344CB8AC3E}">
        <p14:creationId xmlns:p14="http://schemas.microsoft.com/office/powerpoint/2010/main" val="1107951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a:p>
            <a:pPr lvl="0"/>
            <a:r>
              <a:rPr lang="en-US" dirty="0"/>
              <a:t>From USAID: Estimate the influence that each stakeholder/stakeholder group may have on the project/program (high, medium, low). This will help to prioritize which stakeholders to engage with and at what stages, and will identify who needs to be involved as decision-makers, with whom to consult, and who may need to be involved to coordinate similar efforts. </a:t>
            </a:r>
          </a:p>
          <a:p>
            <a:pPr lvl="0"/>
            <a:r>
              <a:rPr lang="en-US" dirty="0"/>
              <a:t>Estimate the attitudes toward GBV that each stakeholder has (positive, negative, neutral) within the context of his/her role or engagement on GBV. This will help to prioritize which stakeholders may need to be engaged in initial planning stages as well as who may be targets of, or actors in, specific activities. </a:t>
            </a:r>
          </a:p>
          <a:p>
            <a:r>
              <a:rPr lang="en-US" dirty="0"/>
              <a:t>Identify strategies for engaging with each stakeholder.</a:t>
            </a:r>
          </a:p>
          <a:p>
            <a:endParaRPr lang="en-US" dirty="0"/>
          </a:p>
          <a:p>
            <a:r>
              <a:rPr lang="en-US" dirty="0"/>
              <a:t>Column 1, Interests:</a:t>
            </a:r>
          </a:p>
          <a:p>
            <a:pPr marL="533400" marR="0" lvl="0" indent="-533400" algn="l" rtl="0">
              <a:lnSpc>
                <a:spcPct val="100000"/>
              </a:lnSpc>
              <a:spcBef>
                <a:spcPts val="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are their expectations?</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benefits will they accrue?</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resources will they commit (or avoid committing) to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Do they have other interests that might conflict with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How do they regard other stakeholders on the list?</a:t>
            </a:r>
            <a:endParaRPr lang="en-US" dirty="0"/>
          </a:p>
          <a:p>
            <a:endParaRPr lang="en-US" dirty="0"/>
          </a:p>
          <a:p>
            <a:r>
              <a:rPr lang="en-US" dirty="0"/>
              <a:t>Column 2: Impact</a:t>
            </a:r>
          </a:p>
          <a:p>
            <a:pPr marL="609600" indent="-546100">
              <a:lnSpc>
                <a:spcPct val="80000"/>
              </a:lnSpc>
              <a:spcBef>
                <a:spcPts val="0"/>
              </a:spcBef>
              <a:buClr>
                <a:schemeClr val="dk1"/>
              </a:buClr>
              <a:buSzPts val="1800"/>
              <a:buFont typeface="Arial"/>
              <a:buChar char="•"/>
            </a:pPr>
            <a:r>
              <a:rPr lang="en-US" sz="1200" dirty="0">
                <a:solidFill>
                  <a:schemeClr val="dk1"/>
                </a:solidFill>
                <a:latin typeface="+mn-lt"/>
                <a:ea typeface="Calibri"/>
                <a:cs typeface="Calibri"/>
                <a:sym typeface="Calibri"/>
              </a:rPr>
              <a:t>Legal or statutory authority</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Authority of leadership</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Control of strategic resources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Possession of specialist knowledge</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Negotiating position &amp; ability to influence other stakeholders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Social economic and political status</a:t>
            </a:r>
            <a:endParaRPr lang="en-US" sz="1200" dirty="0"/>
          </a:p>
          <a:p>
            <a:pPr marL="609600" indent="-546100">
              <a:lnSpc>
                <a:spcPct val="80000"/>
              </a:lnSpc>
              <a:spcBef>
                <a:spcPts val="560"/>
              </a:spcBef>
              <a:buClr>
                <a:schemeClr val="dk1"/>
              </a:buClr>
              <a:buSzPts val="1800"/>
              <a:buFont typeface="Arial"/>
              <a:buChar char="•"/>
            </a:pPr>
            <a:r>
              <a:rPr lang="en-US" sz="1200" dirty="0"/>
              <a:t>Links to other partners</a:t>
            </a:r>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Degree of dependence on other stakeholders</a:t>
            </a:r>
            <a:endParaRPr lang="en-US" sz="1200" dirty="0"/>
          </a:p>
          <a:p>
            <a:endParaRPr lang="en-US" dirty="0"/>
          </a:p>
          <a:p>
            <a:r>
              <a:rPr lang="en-US" dirty="0"/>
              <a:t>Column 3, Level of involvement:</a:t>
            </a:r>
          </a:p>
          <a:p>
            <a:pPr rtl="0" eaLnBrk="1" fontAlgn="t" latinLnBrk="0" hangingPunct="1"/>
            <a:r>
              <a:rPr lang="en-US" sz="1200" b="0" i="0" u="none" strike="noStrike" kern="1200" dirty="0">
                <a:solidFill>
                  <a:schemeClr val="tx1"/>
                </a:solidFill>
                <a:effectLst/>
                <a:latin typeface="+mn-lt"/>
                <a:ea typeface="+mn-ea"/>
                <a:cs typeface="+mn-cs"/>
              </a:rPr>
              <a:t>Will they be:</a:t>
            </a:r>
          </a:p>
          <a:p>
            <a:pPr rtl="0" eaLnBrk="1" fontAlgn="t" latinLnBrk="0" hangingPunct="1"/>
            <a:r>
              <a:rPr lang="en-US" sz="1200" b="0" i="0" u="none" strike="noStrike" kern="1200" dirty="0">
                <a:solidFill>
                  <a:schemeClr val="tx1"/>
                </a:solidFill>
                <a:effectLst/>
                <a:latin typeface="+mn-lt"/>
                <a:ea typeface="+mn-ea"/>
                <a:cs typeface="+mn-cs"/>
              </a:rPr>
              <a:t>Provided information or informed about the project only?</a:t>
            </a:r>
          </a:p>
          <a:p>
            <a:pPr rtl="0" eaLnBrk="1" fontAlgn="t" latinLnBrk="0" hangingPunct="1"/>
            <a:r>
              <a:rPr lang="en-US" sz="1200" b="0" i="0" u="none" strike="noStrike" kern="1200" dirty="0">
                <a:solidFill>
                  <a:schemeClr val="tx1"/>
                </a:solidFill>
                <a:effectLst/>
                <a:latin typeface="+mn-lt"/>
                <a:ea typeface="+mn-ea"/>
                <a:cs typeface="+mn-cs"/>
              </a:rPr>
              <a:t>Informed</a:t>
            </a:r>
          </a:p>
          <a:p>
            <a:pPr rtl="0" eaLnBrk="1" fontAlgn="t" latinLnBrk="0" hangingPunct="1"/>
            <a:r>
              <a:rPr lang="en-US" sz="1200" b="0" i="0" u="none" strike="noStrike" kern="1200" dirty="0">
                <a:solidFill>
                  <a:schemeClr val="tx1"/>
                </a:solidFill>
                <a:effectLst/>
                <a:latin typeface="+mn-lt"/>
                <a:ea typeface="+mn-ea"/>
                <a:cs typeface="+mn-cs"/>
              </a:rPr>
              <a:t>Actively consulted on project matters?</a:t>
            </a:r>
          </a:p>
          <a:p>
            <a:pPr rtl="0" eaLnBrk="1" fontAlgn="t" latinLnBrk="0" hangingPunct="1"/>
            <a:r>
              <a:rPr lang="en-US" sz="1200" b="0" i="0" u="none" strike="noStrike" kern="1200" dirty="0">
                <a:solidFill>
                  <a:schemeClr val="tx1"/>
                </a:solidFill>
                <a:effectLst/>
                <a:latin typeface="+mn-lt"/>
                <a:ea typeface="+mn-ea"/>
                <a:cs typeface="+mn-cs"/>
              </a:rPr>
              <a:t>Consulted</a:t>
            </a:r>
          </a:p>
          <a:p>
            <a:pPr rtl="0" eaLnBrk="1" fontAlgn="t" latinLnBrk="0" hangingPunct="1"/>
            <a:r>
              <a:rPr lang="en-US" sz="1200" b="0" i="0" u="none" strike="noStrike" kern="1200" dirty="0">
                <a:solidFill>
                  <a:schemeClr val="tx1"/>
                </a:solidFill>
                <a:effectLst/>
                <a:latin typeface="+mn-lt"/>
                <a:ea typeface="+mn-ea"/>
                <a:cs typeface="+mn-cs"/>
              </a:rPr>
              <a:t>Partners in managing the project?</a:t>
            </a:r>
          </a:p>
          <a:p>
            <a:pPr rtl="0" eaLnBrk="1" fontAlgn="t" latinLnBrk="0" hangingPunct="1"/>
            <a:r>
              <a:rPr lang="en-US" sz="1200" b="0" i="0" u="none" strike="noStrike" kern="1200" dirty="0">
                <a:solidFill>
                  <a:schemeClr val="tx1"/>
                </a:solidFill>
                <a:effectLst/>
                <a:latin typeface="+mn-lt"/>
                <a:ea typeface="+mn-ea"/>
                <a:cs typeface="+mn-cs"/>
              </a:rPr>
              <a:t>Partners</a:t>
            </a:r>
          </a:p>
          <a:p>
            <a:pPr rtl="0" eaLnBrk="1" fontAlgn="t" latinLnBrk="0" hangingPunct="1"/>
            <a:r>
              <a:rPr lang="en-US" sz="1200" b="0" i="0" u="none" strike="noStrike" kern="1200" dirty="0">
                <a:solidFill>
                  <a:schemeClr val="tx1"/>
                </a:solidFill>
                <a:effectLst/>
                <a:latin typeface="+mn-lt"/>
                <a:ea typeface="+mn-ea"/>
                <a:cs typeface="+mn-cs"/>
              </a:rPr>
              <a:t>Controlling and directing the project?</a:t>
            </a:r>
          </a:p>
          <a:p>
            <a:pPr rtl="0" eaLnBrk="1" fontAlgn="t" latinLnBrk="0" hangingPunct="1"/>
            <a:r>
              <a:rPr lang="en-US" sz="1200" b="0" i="0" u="none" strike="noStrike" kern="1200" dirty="0">
                <a:solidFill>
                  <a:schemeClr val="tx1"/>
                </a:solidFill>
                <a:effectLst/>
                <a:latin typeface="+mn-lt"/>
                <a:ea typeface="+mn-ea"/>
                <a:cs typeface="+mn-cs"/>
              </a:rPr>
              <a:t>Controlling</a:t>
            </a:r>
          </a:p>
          <a:p>
            <a:endParaRPr lang="en-US" dirty="0"/>
          </a:p>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9</a:t>
            </a:fld>
            <a:endParaRPr lang="en-US"/>
          </a:p>
        </p:txBody>
      </p:sp>
    </p:spTree>
    <p:extLst>
      <p:ext uri="{BB962C8B-B14F-4D97-AF65-F5344CB8AC3E}">
        <p14:creationId xmlns:p14="http://schemas.microsoft.com/office/powerpoint/2010/main" val="1838260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a:p>
            <a:pPr lvl="0"/>
            <a:r>
              <a:rPr lang="en-US" dirty="0"/>
              <a:t>From USAID: Estimate the influence that each stakeholder/stakeholder group may have on the project/program (high, medium, low). This will help to prioritize which stakeholders to engage with and at what stages, and will identify who needs to be involved as decision-makers, with whom to consult, and who may need to be involved to coordinate similar efforts. </a:t>
            </a:r>
          </a:p>
          <a:p>
            <a:pPr lvl="0"/>
            <a:r>
              <a:rPr lang="en-US" dirty="0"/>
              <a:t>Estimate the attitudes toward GBV that each stakeholder has (positive, negative, neutral) within the context of his/her role or engagement on GBV. This will help to prioritize which stakeholders may need to be engaged in initial planning stages as well as who may be targets of, or actors in, specific activities. </a:t>
            </a:r>
          </a:p>
          <a:p>
            <a:r>
              <a:rPr lang="en-US" dirty="0"/>
              <a:t>Identify strategies for engaging with each stakeholder.</a:t>
            </a:r>
          </a:p>
          <a:p>
            <a:endParaRPr lang="en-US" dirty="0"/>
          </a:p>
          <a:p>
            <a:r>
              <a:rPr lang="en-US" dirty="0"/>
              <a:t>Column 1, Interests:</a:t>
            </a:r>
          </a:p>
          <a:p>
            <a:pPr marL="533400" marR="0" lvl="0" indent="-533400" algn="l" rtl="0">
              <a:lnSpc>
                <a:spcPct val="100000"/>
              </a:lnSpc>
              <a:spcBef>
                <a:spcPts val="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are their expectations?</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benefits will they accrue?</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resources will they commit (or avoid committing) to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Do they have other interests that might conflict with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How do they regard other stakeholders on the list?</a:t>
            </a:r>
            <a:endParaRPr lang="en-US" dirty="0"/>
          </a:p>
          <a:p>
            <a:endParaRPr lang="en-US" dirty="0"/>
          </a:p>
          <a:p>
            <a:r>
              <a:rPr lang="en-US" dirty="0"/>
              <a:t>Column 2: Impact</a:t>
            </a:r>
          </a:p>
          <a:p>
            <a:pPr marL="609600" indent="-546100">
              <a:lnSpc>
                <a:spcPct val="80000"/>
              </a:lnSpc>
              <a:spcBef>
                <a:spcPts val="0"/>
              </a:spcBef>
              <a:buClr>
                <a:schemeClr val="dk1"/>
              </a:buClr>
              <a:buSzPts val="1800"/>
              <a:buFont typeface="Arial"/>
              <a:buChar char="•"/>
            </a:pPr>
            <a:r>
              <a:rPr lang="en-US" sz="1200" dirty="0">
                <a:solidFill>
                  <a:schemeClr val="dk1"/>
                </a:solidFill>
                <a:latin typeface="+mn-lt"/>
                <a:ea typeface="Calibri"/>
                <a:cs typeface="Calibri"/>
                <a:sym typeface="Calibri"/>
              </a:rPr>
              <a:t>Legal or statutory authority</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Authority of leadership</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Control of strategic resources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Possession of specialist knowledge</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Negotiating position &amp; ability to influence other stakeholders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Social economic and political status</a:t>
            </a:r>
            <a:endParaRPr lang="en-US" sz="1200" dirty="0"/>
          </a:p>
          <a:p>
            <a:pPr marL="609600" indent="-546100">
              <a:lnSpc>
                <a:spcPct val="80000"/>
              </a:lnSpc>
              <a:spcBef>
                <a:spcPts val="560"/>
              </a:spcBef>
              <a:buClr>
                <a:schemeClr val="dk1"/>
              </a:buClr>
              <a:buSzPts val="1800"/>
              <a:buFont typeface="Arial"/>
              <a:buChar char="•"/>
            </a:pPr>
            <a:r>
              <a:rPr lang="en-US" sz="1200" dirty="0"/>
              <a:t>Links to other partners</a:t>
            </a:r>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Degree of dependence on other stakeholders</a:t>
            </a:r>
            <a:endParaRPr lang="en-US" sz="1200" dirty="0"/>
          </a:p>
          <a:p>
            <a:endParaRPr lang="en-US" dirty="0"/>
          </a:p>
          <a:p>
            <a:r>
              <a:rPr lang="en-US" dirty="0"/>
              <a:t>Column 3, Level of involvement:</a:t>
            </a:r>
          </a:p>
          <a:p>
            <a:pPr rtl="0" eaLnBrk="1" fontAlgn="t" latinLnBrk="0" hangingPunct="1"/>
            <a:r>
              <a:rPr lang="en-US" sz="1200" b="0" i="0" u="none" strike="noStrike" kern="1200" dirty="0">
                <a:solidFill>
                  <a:schemeClr val="tx1"/>
                </a:solidFill>
                <a:effectLst/>
                <a:latin typeface="+mn-lt"/>
                <a:ea typeface="+mn-ea"/>
                <a:cs typeface="+mn-cs"/>
              </a:rPr>
              <a:t>Will they be:</a:t>
            </a:r>
          </a:p>
          <a:p>
            <a:pPr rtl="0" eaLnBrk="1" fontAlgn="t" latinLnBrk="0" hangingPunct="1"/>
            <a:r>
              <a:rPr lang="en-US" sz="1200" b="0" i="0" u="none" strike="noStrike" kern="1200" dirty="0">
                <a:solidFill>
                  <a:schemeClr val="tx1"/>
                </a:solidFill>
                <a:effectLst/>
                <a:latin typeface="+mn-lt"/>
                <a:ea typeface="+mn-ea"/>
                <a:cs typeface="+mn-cs"/>
              </a:rPr>
              <a:t>Provided information or informed about the project only?</a:t>
            </a:r>
          </a:p>
          <a:p>
            <a:pPr rtl="0" eaLnBrk="1" fontAlgn="t" latinLnBrk="0" hangingPunct="1"/>
            <a:r>
              <a:rPr lang="en-US" sz="1200" b="0" i="0" u="none" strike="noStrike" kern="1200" dirty="0">
                <a:solidFill>
                  <a:schemeClr val="tx1"/>
                </a:solidFill>
                <a:effectLst/>
                <a:latin typeface="+mn-lt"/>
                <a:ea typeface="+mn-ea"/>
                <a:cs typeface="+mn-cs"/>
              </a:rPr>
              <a:t>Informed</a:t>
            </a:r>
          </a:p>
          <a:p>
            <a:pPr rtl="0" eaLnBrk="1" fontAlgn="t" latinLnBrk="0" hangingPunct="1"/>
            <a:r>
              <a:rPr lang="en-US" sz="1200" b="0" i="0" u="none" strike="noStrike" kern="1200" dirty="0">
                <a:solidFill>
                  <a:schemeClr val="tx1"/>
                </a:solidFill>
                <a:effectLst/>
                <a:latin typeface="+mn-lt"/>
                <a:ea typeface="+mn-ea"/>
                <a:cs typeface="+mn-cs"/>
              </a:rPr>
              <a:t>Actively consulted on project matters?</a:t>
            </a:r>
          </a:p>
          <a:p>
            <a:pPr rtl="0" eaLnBrk="1" fontAlgn="t" latinLnBrk="0" hangingPunct="1"/>
            <a:r>
              <a:rPr lang="en-US" sz="1200" b="0" i="0" u="none" strike="noStrike" kern="1200" dirty="0">
                <a:solidFill>
                  <a:schemeClr val="tx1"/>
                </a:solidFill>
                <a:effectLst/>
                <a:latin typeface="+mn-lt"/>
                <a:ea typeface="+mn-ea"/>
                <a:cs typeface="+mn-cs"/>
              </a:rPr>
              <a:t>Consulted</a:t>
            </a:r>
          </a:p>
          <a:p>
            <a:pPr rtl="0" eaLnBrk="1" fontAlgn="t" latinLnBrk="0" hangingPunct="1"/>
            <a:r>
              <a:rPr lang="en-US" sz="1200" b="0" i="0" u="none" strike="noStrike" kern="1200" dirty="0">
                <a:solidFill>
                  <a:schemeClr val="tx1"/>
                </a:solidFill>
                <a:effectLst/>
                <a:latin typeface="+mn-lt"/>
                <a:ea typeface="+mn-ea"/>
                <a:cs typeface="+mn-cs"/>
              </a:rPr>
              <a:t>Partners in managing the project?</a:t>
            </a:r>
          </a:p>
          <a:p>
            <a:pPr rtl="0" eaLnBrk="1" fontAlgn="t" latinLnBrk="0" hangingPunct="1"/>
            <a:r>
              <a:rPr lang="en-US" sz="1200" b="0" i="0" u="none" strike="noStrike" kern="1200" dirty="0">
                <a:solidFill>
                  <a:schemeClr val="tx1"/>
                </a:solidFill>
                <a:effectLst/>
                <a:latin typeface="+mn-lt"/>
                <a:ea typeface="+mn-ea"/>
                <a:cs typeface="+mn-cs"/>
              </a:rPr>
              <a:t>Partners</a:t>
            </a:r>
          </a:p>
          <a:p>
            <a:pPr rtl="0" eaLnBrk="1" fontAlgn="t" latinLnBrk="0" hangingPunct="1"/>
            <a:r>
              <a:rPr lang="en-US" sz="1200" b="0" i="0" u="none" strike="noStrike" kern="1200" dirty="0">
                <a:solidFill>
                  <a:schemeClr val="tx1"/>
                </a:solidFill>
                <a:effectLst/>
                <a:latin typeface="+mn-lt"/>
                <a:ea typeface="+mn-ea"/>
                <a:cs typeface="+mn-cs"/>
              </a:rPr>
              <a:t>Controlling and directing the project?</a:t>
            </a:r>
          </a:p>
          <a:p>
            <a:pPr rtl="0" eaLnBrk="1" fontAlgn="t" latinLnBrk="0" hangingPunct="1"/>
            <a:r>
              <a:rPr lang="en-US" sz="1200" b="0" i="0" u="none" strike="noStrike" kern="1200" dirty="0">
                <a:solidFill>
                  <a:schemeClr val="tx1"/>
                </a:solidFill>
                <a:effectLst/>
                <a:latin typeface="+mn-lt"/>
                <a:ea typeface="+mn-ea"/>
                <a:cs typeface="+mn-cs"/>
              </a:rPr>
              <a:t>Controlling</a:t>
            </a:r>
          </a:p>
          <a:p>
            <a:endParaRPr lang="en-US" dirty="0"/>
          </a:p>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10</a:t>
            </a:fld>
            <a:endParaRPr lang="en-US"/>
          </a:p>
        </p:txBody>
      </p:sp>
    </p:spTree>
    <p:extLst>
      <p:ext uri="{BB962C8B-B14F-4D97-AF65-F5344CB8AC3E}">
        <p14:creationId xmlns:p14="http://schemas.microsoft.com/office/powerpoint/2010/main" val="4045273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a:p>
            <a:pPr lvl="0"/>
            <a:r>
              <a:rPr lang="en-US" dirty="0"/>
              <a:t>From USAID: Estimate the influence that each stakeholder/stakeholder group may have on the project/program (high, medium, low). This will help to prioritize which stakeholders to engage with and at what stages, and will identify who needs to be involved as decision-makers, with whom to consult, and who may need to be involved to coordinate similar efforts. </a:t>
            </a:r>
          </a:p>
          <a:p>
            <a:pPr lvl="0"/>
            <a:r>
              <a:rPr lang="en-US" dirty="0"/>
              <a:t>Estimate the attitudes toward GBV that each stakeholder has (positive, negative, neutral) within the context of his/her role or engagement on GBV. This will help to prioritize which stakeholders may need to be engaged in initial planning stages as well as who may be targets of, or actors in, specific activities. </a:t>
            </a:r>
          </a:p>
          <a:p>
            <a:r>
              <a:rPr lang="en-US" dirty="0"/>
              <a:t>Identify strategies for engaging with each stakeholder.</a:t>
            </a:r>
          </a:p>
          <a:p>
            <a:endParaRPr lang="en-US" dirty="0"/>
          </a:p>
          <a:p>
            <a:r>
              <a:rPr lang="en-US" dirty="0"/>
              <a:t>Column 1, Interests:</a:t>
            </a:r>
          </a:p>
          <a:p>
            <a:pPr marL="533400" marR="0" lvl="0" indent="-533400" algn="l" rtl="0">
              <a:lnSpc>
                <a:spcPct val="100000"/>
              </a:lnSpc>
              <a:spcBef>
                <a:spcPts val="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are their expectations?</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benefits will they accrue?</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What resources will they commit (or avoid committing) to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Do they have other interests that might conflict with the project?</a:t>
            </a:r>
            <a:endParaRPr lang="en-US" dirty="0"/>
          </a:p>
          <a:p>
            <a:pPr marL="533400" marR="0" lvl="0" indent="-533400" algn="l" rtl="0">
              <a:lnSpc>
                <a:spcPct val="100000"/>
              </a:lnSpc>
              <a:spcBef>
                <a:spcPts val="560"/>
              </a:spcBef>
              <a:spcAft>
                <a:spcPts val="0"/>
              </a:spcAft>
              <a:buClr>
                <a:schemeClr val="hlink"/>
              </a:buClr>
              <a:buSzPts val="2800"/>
              <a:buFont typeface="Garamond"/>
              <a:buAutoNum type="arabicPeriod"/>
            </a:pPr>
            <a:r>
              <a:rPr lang="en-US" sz="1200" b="0" i="0" u="none" strike="noStrike" cap="none" dirty="0">
                <a:solidFill>
                  <a:schemeClr val="dk1"/>
                </a:solidFill>
                <a:latin typeface="Garamond"/>
                <a:ea typeface="Garamond"/>
                <a:cs typeface="Garamond"/>
                <a:sym typeface="Garamond"/>
              </a:rPr>
              <a:t>How do they regard other stakeholders on the list?</a:t>
            </a:r>
            <a:endParaRPr lang="en-US" dirty="0"/>
          </a:p>
          <a:p>
            <a:endParaRPr lang="en-US" dirty="0"/>
          </a:p>
          <a:p>
            <a:r>
              <a:rPr lang="en-US" dirty="0"/>
              <a:t>Column 2: Impact</a:t>
            </a:r>
          </a:p>
          <a:p>
            <a:pPr marL="609600" indent="-546100">
              <a:lnSpc>
                <a:spcPct val="80000"/>
              </a:lnSpc>
              <a:spcBef>
                <a:spcPts val="0"/>
              </a:spcBef>
              <a:buClr>
                <a:schemeClr val="dk1"/>
              </a:buClr>
              <a:buSzPts val="1800"/>
              <a:buFont typeface="Arial"/>
              <a:buChar char="•"/>
            </a:pPr>
            <a:r>
              <a:rPr lang="en-US" sz="1200" dirty="0">
                <a:solidFill>
                  <a:schemeClr val="dk1"/>
                </a:solidFill>
                <a:latin typeface="+mn-lt"/>
                <a:ea typeface="Calibri"/>
                <a:cs typeface="Calibri"/>
                <a:sym typeface="Calibri"/>
              </a:rPr>
              <a:t>Legal or statutory authority</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Authority of leadership</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Control of strategic resources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Possession of specialist knowledge</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Negotiating position &amp; ability to influence other stakeholders</a:t>
            </a:r>
            <a:endParaRPr lang="en-US" sz="1200" dirty="0"/>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Social economic and political status</a:t>
            </a:r>
            <a:endParaRPr lang="en-US" sz="1200" dirty="0"/>
          </a:p>
          <a:p>
            <a:pPr marL="609600" indent="-546100">
              <a:lnSpc>
                <a:spcPct val="80000"/>
              </a:lnSpc>
              <a:spcBef>
                <a:spcPts val="560"/>
              </a:spcBef>
              <a:buClr>
                <a:schemeClr val="dk1"/>
              </a:buClr>
              <a:buSzPts val="1800"/>
              <a:buFont typeface="Arial"/>
              <a:buChar char="•"/>
            </a:pPr>
            <a:r>
              <a:rPr lang="en-US" sz="1200" dirty="0"/>
              <a:t>Links to other partners</a:t>
            </a:r>
          </a:p>
          <a:p>
            <a:pPr marL="609600" indent="-546100">
              <a:lnSpc>
                <a:spcPct val="80000"/>
              </a:lnSpc>
              <a:spcBef>
                <a:spcPts val="560"/>
              </a:spcBef>
              <a:buClr>
                <a:schemeClr val="dk1"/>
              </a:buClr>
              <a:buSzPts val="1800"/>
              <a:buFont typeface="Arial"/>
              <a:buChar char="•"/>
            </a:pPr>
            <a:r>
              <a:rPr lang="en-US" sz="1200" dirty="0">
                <a:solidFill>
                  <a:schemeClr val="dk1"/>
                </a:solidFill>
                <a:latin typeface="+mn-lt"/>
                <a:ea typeface="Calibri"/>
                <a:cs typeface="Calibri"/>
                <a:sym typeface="Calibri"/>
              </a:rPr>
              <a:t>Degree of dependence on other stakeholders</a:t>
            </a:r>
            <a:endParaRPr lang="en-US" sz="1200" dirty="0"/>
          </a:p>
          <a:p>
            <a:endParaRPr lang="en-US" dirty="0"/>
          </a:p>
          <a:p>
            <a:r>
              <a:rPr lang="en-US" dirty="0"/>
              <a:t>Column 3, Level of involvement:</a:t>
            </a:r>
          </a:p>
          <a:p>
            <a:pPr rtl="0" eaLnBrk="1" fontAlgn="t" latinLnBrk="0" hangingPunct="1"/>
            <a:r>
              <a:rPr lang="en-US" sz="1200" b="0" i="0" u="none" strike="noStrike" kern="1200" dirty="0">
                <a:solidFill>
                  <a:schemeClr val="tx1"/>
                </a:solidFill>
                <a:effectLst/>
                <a:latin typeface="+mn-lt"/>
                <a:ea typeface="+mn-ea"/>
                <a:cs typeface="+mn-cs"/>
              </a:rPr>
              <a:t>Will they be:</a:t>
            </a:r>
          </a:p>
          <a:p>
            <a:pPr rtl="0" eaLnBrk="1" fontAlgn="t" latinLnBrk="0" hangingPunct="1"/>
            <a:r>
              <a:rPr lang="en-US" sz="1200" b="0" i="0" u="none" strike="noStrike" kern="1200" dirty="0">
                <a:solidFill>
                  <a:schemeClr val="tx1"/>
                </a:solidFill>
                <a:effectLst/>
                <a:latin typeface="+mn-lt"/>
                <a:ea typeface="+mn-ea"/>
                <a:cs typeface="+mn-cs"/>
              </a:rPr>
              <a:t>Provided information or informed about the project only?</a:t>
            </a:r>
          </a:p>
          <a:p>
            <a:pPr rtl="0" eaLnBrk="1" fontAlgn="t" latinLnBrk="0" hangingPunct="1"/>
            <a:r>
              <a:rPr lang="en-US" sz="1200" b="0" i="0" u="none" strike="noStrike" kern="1200" dirty="0">
                <a:solidFill>
                  <a:schemeClr val="tx1"/>
                </a:solidFill>
                <a:effectLst/>
                <a:latin typeface="+mn-lt"/>
                <a:ea typeface="+mn-ea"/>
                <a:cs typeface="+mn-cs"/>
              </a:rPr>
              <a:t>Informed</a:t>
            </a:r>
          </a:p>
          <a:p>
            <a:pPr rtl="0" eaLnBrk="1" fontAlgn="t" latinLnBrk="0" hangingPunct="1"/>
            <a:r>
              <a:rPr lang="en-US" sz="1200" b="0" i="0" u="none" strike="noStrike" kern="1200" dirty="0">
                <a:solidFill>
                  <a:schemeClr val="tx1"/>
                </a:solidFill>
                <a:effectLst/>
                <a:latin typeface="+mn-lt"/>
                <a:ea typeface="+mn-ea"/>
                <a:cs typeface="+mn-cs"/>
              </a:rPr>
              <a:t>Actively consulted on project matters?</a:t>
            </a:r>
          </a:p>
          <a:p>
            <a:pPr rtl="0" eaLnBrk="1" fontAlgn="t" latinLnBrk="0" hangingPunct="1"/>
            <a:r>
              <a:rPr lang="en-US" sz="1200" b="0" i="0" u="none" strike="noStrike" kern="1200" dirty="0">
                <a:solidFill>
                  <a:schemeClr val="tx1"/>
                </a:solidFill>
                <a:effectLst/>
                <a:latin typeface="+mn-lt"/>
                <a:ea typeface="+mn-ea"/>
                <a:cs typeface="+mn-cs"/>
              </a:rPr>
              <a:t>Consulted</a:t>
            </a:r>
          </a:p>
          <a:p>
            <a:pPr rtl="0" eaLnBrk="1" fontAlgn="t" latinLnBrk="0" hangingPunct="1"/>
            <a:r>
              <a:rPr lang="en-US" sz="1200" b="0" i="0" u="none" strike="noStrike" kern="1200" dirty="0">
                <a:solidFill>
                  <a:schemeClr val="tx1"/>
                </a:solidFill>
                <a:effectLst/>
                <a:latin typeface="+mn-lt"/>
                <a:ea typeface="+mn-ea"/>
                <a:cs typeface="+mn-cs"/>
              </a:rPr>
              <a:t>Partners in managing the project?</a:t>
            </a:r>
          </a:p>
          <a:p>
            <a:pPr rtl="0" eaLnBrk="1" fontAlgn="t" latinLnBrk="0" hangingPunct="1"/>
            <a:r>
              <a:rPr lang="en-US" sz="1200" b="0" i="0" u="none" strike="noStrike" kern="1200" dirty="0">
                <a:solidFill>
                  <a:schemeClr val="tx1"/>
                </a:solidFill>
                <a:effectLst/>
                <a:latin typeface="+mn-lt"/>
                <a:ea typeface="+mn-ea"/>
                <a:cs typeface="+mn-cs"/>
              </a:rPr>
              <a:t>Partners</a:t>
            </a:r>
          </a:p>
          <a:p>
            <a:pPr rtl="0" eaLnBrk="1" fontAlgn="t" latinLnBrk="0" hangingPunct="1"/>
            <a:r>
              <a:rPr lang="en-US" sz="1200" b="0" i="0" u="none" strike="noStrike" kern="1200" dirty="0">
                <a:solidFill>
                  <a:schemeClr val="tx1"/>
                </a:solidFill>
                <a:effectLst/>
                <a:latin typeface="+mn-lt"/>
                <a:ea typeface="+mn-ea"/>
                <a:cs typeface="+mn-cs"/>
              </a:rPr>
              <a:t>Controlling and directing the project?</a:t>
            </a:r>
          </a:p>
          <a:p>
            <a:pPr rtl="0" eaLnBrk="1" fontAlgn="t" latinLnBrk="0" hangingPunct="1"/>
            <a:r>
              <a:rPr lang="en-US" sz="1200" b="0" i="0" u="none" strike="noStrike" kern="1200" dirty="0">
                <a:solidFill>
                  <a:schemeClr val="tx1"/>
                </a:solidFill>
                <a:effectLst/>
                <a:latin typeface="+mn-lt"/>
                <a:ea typeface="+mn-ea"/>
                <a:cs typeface="+mn-cs"/>
              </a:rPr>
              <a:t>Controlling</a:t>
            </a:r>
          </a:p>
          <a:p>
            <a:endParaRPr lang="en-US" dirty="0"/>
          </a:p>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11</a:t>
            </a:fld>
            <a:endParaRPr lang="en-US"/>
          </a:p>
        </p:txBody>
      </p:sp>
    </p:spTree>
    <p:extLst>
      <p:ext uri="{BB962C8B-B14F-4D97-AF65-F5344CB8AC3E}">
        <p14:creationId xmlns:p14="http://schemas.microsoft.com/office/powerpoint/2010/main" val="4083233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students time to fill out the stakeholder analysis for their project </a:t>
            </a:r>
          </a:p>
        </p:txBody>
      </p:sp>
      <p:sp>
        <p:nvSpPr>
          <p:cNvPr id="4" name="Slide Number Placeholder 3"/>
          <p:cNvSpPr>
            <a:spLocks noGrp="1"/>
          </p:cNvSpPr>
          <p:nvPr>
            <p:ph type="sldNum" sz="quarter" idx="5"/>
          </p:nvPr>
        </p:nvSpPr>
        <p:spPr/>
        <p:txBody>
          <a:bodyPr/>
          <a:lstStyle/>
          <a:p>
            <a:fld id="{18A802A2-7BBC-4E70-BE18-4D3D4A65EFD0}" type="slidenum">
              <a:rPr lang="en-US" smtClean="0"/>
              <a:t>12</a:t>
            </a:fld>
            <a:endParaRPr lang="en-US"/>
          </a:p>
        </p:txBody>
      </p:sp>
    </p:spTree>
    <p:extLst>
      <p:ext uri="{BB962C8B-B14F-4D97-AF65-F5344CB8AC3E}">
        <p14:creationId xmlns:p14="http://schemas.microsoft.com/office/powerpoint/2010/main" val="21922352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1AFE4-7668-4F16-B119-70D9F31582B5}"/>
              </a:ext>
            </a:extLst>
          </p:cNvPr>
          <p:cNvSpPr>
            <a:spLocks noGrp="1"/>
          </p:cNvSpPr>
          <p:nvPr>
            <p:ph type="ctrTitle"/>
          </p:nvPr>
        </p:nvSpPr>
        <p:spPr>
          <a:xfrm>
            <a:off x="1524000" y="1122363"/>
            <a:ext cx="9144000" cy="2387600"/>
          </a:xfrm>
        </p:spPr>
        <p:txBody>
          <a:bodyPr anchor="b"/>
          <a:lstStyle>
            <a:lvl1pPr algn="ctr">
              <a:defRPr sz="6000" b="1">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5F30680-2916-493F-AB85-B8F619D95CA6}"/>
              </a:ext>
            </a:extLst>
          </p:cNvPr>
          <p:cNvSpPr>
            <a:spLocks noGrp="1"/>
          </p:cNvSpPr>
          <p:nvPr>
            <p:ph type="subTitle" idx="1"/>
          </p:nvPr>
        </p:nvSpPr>
        <p:spPr>
          <a:xfrm>
            <a:off x="1524000" y="3602038"/>
            <a:ext cx="9144000" cy="1655762"/>
          </a:xfrm>
        </p:spPr>
        <p:txBody>
          <a:bodyPr/>
          <a:lstStyle>
            <a:lvl1pPr marL="0" indent="0" algn="ctr">
              <a:buNone/>
              <a:defRPr sz="2400">
                <a:latin typeface="Abadi" panose="020B06040201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0AB04B5A-3854-4519-991B-6844D0148930}"/>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AEC846AB-B69D-417C-A571-D9BB6143B9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4C574A-D770-4D9D-B558-30C8C4E7C540}"/>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8" name="Picture 7" descr="A close up of a logo&#10;&#10;Description automatically generated">
            <a:extLst>
              <a:ext uri="{FF2B5EF4-FFF2-40B4-BE49-F238E27FC236}">
                <a16:creationId xmlns:a16="http://schemas.microsoft.com/office/drawing/2014/main" id="{25F73BE0-2E15-D447-8E77-8B4FD5442E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338127907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566B9-83B1-4D8B-8F61-A2C205D897D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26ED950-97F3-48AD-8B32-4C45BD36860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EBE74C-3DD2-4C60-9F53-5CC82D1CB36F}"/>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70F202F6-AC21-4D7E-8776-91B178CC2E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F0F303-94D3-4059-BD9C-63056BEB9BFF}"/>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7" name="Picture 6" descr="A close up of a logo&#10;&#10;Description automatically generated">
            <a:extLst>
              <a:ext uri="{FF2B5EF4-FFF2-40B4-BE49-F238E27FC236}">
                <a16:creationId xmlns:a16="http://schemas.microsoft.com/office/drawing/2014/main" id="{DCEAC65B-7137-FB46-BEFE-6423A8CF7E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1624825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A64EC7-7E73-4C2F-A8C1-0186D30891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0776626-61F2-49FF-98A0-2EEDFFE6A0B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7CC037-5683-45F6-875D-55ACDBC4FB7E}"/>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1D82C411-9516-439F-B6E6-D535B8843F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137DEC-A9EF-4A5F-B46D-74CDCDAB3CB3}"/>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7" name="Picture 6" descr="A close up of a logo&#10;&#10;Description automatically generated">
            <a:extLst>
              <a:ext uri="{FF2B5EF4-FFF2-40B4-BE49-F238E27FC236}">
                <a16:creationId xmlns:a16="http://schemas.microsoft.com/office/drawing/2014/main" id="{433BE254-71EB-D24F-B9EB-2AE15B65C6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3491235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D6B0D-4791-4FD0-BD8E-0186BBA1F78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2EB6271-F13F-4EF2-905B-90A8C8ED33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A9C2FB-29AC-43C8-9987-A463FF07D77A}"/>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24059409-5068-47A8-A0F8-B8AF8C2581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07D061-AF19-48BD-BC6A-2E4FB08AD900}"/>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4179777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50BE7-21AB-4A0B-BF22-EF3A66D6AD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40B2CE-ED28-4937-BD28-E4499703C3D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30F69F-08F9-406A-8786-1641F7AC29C1}"/>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BF27E6B6-6D59-4C19-B725-C44D3E6FCF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2A3E46-1CCA-48BB-A155-7ED63454DCE4}"/>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14632743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EE34A-3C28-409D-83E7-C6299CDD2D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1BE2DA-0AFD-4B01-8C15-45D82A24D1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D0FBB7D-5610-476C-A0B1-28DF46E087B5}"/>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0DE9C93D-4296-4C4B-93B1-2F10CCD8ED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40CBB1-7A13-47EF-A0A0-48285D02F5B3}"/>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25136795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6A3B-5361-4D1B-9301-EB0CD7F0C1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068BDC-E87C-4E94-A4F9-84940CE6C0F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178C35-3ED8-4AFB-B51A-73D9FDA810F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007DD5-6DE7-40D3-B970-DE3A60C57DB7}"/>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6" name="Footer Placeholder 5">
            <a:extLst>
              <a:ext uri="{FF2B5EF4-FFF2-40B4-BE49-F238E27FC236}">
                <a16:creationId xmlns:a16="http://schemas.microsoft.com/office/drawing/2014/main" id="{274E90AD-FD2D-4771-ADB2-4866B1E151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739A34-CFF4-4595-8151-DD0C15EF74CB}"/>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20280703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62334-3509-41F4-A2C8-CC2D3F0FBF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9593A7-886E-47C6-A3C3-08423D6159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E2403DB-D3ED-4F29-93E8-DA7F1E51C10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CAABD4B-19EB-44DA-BC14-6EDCD3E922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E7A70F9-A205-47A3-A3A0-49841EBD641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10B3D66-57D9-431E-A8B6-EC7D560325B3}"/>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8" name="Footer Placeholder 7">
            <a:extLst>
              <a:ext uri="{FF2B5EF4-FFF2-40B4-BE49-F238E27FC236}">
                <a16:creationId xmlns:a16="http://schemas.microsoft.com/office/drawing/2014/main" id="{4D3B6700-44DB-46F6-9CBA-E2D199FD07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64A677-CAC3-43AB-A5C4-344DF7718118}"/>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447414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4FFD2-7135-470B-A7AC-D6480D4E05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2B93EC-5519-4F93-9AF7-F905BB506C32}"/>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4" name="Footer Placeholder 3">
            <a:extLst>
              <a:ext uri="{FF2B5EF4-FFF2-40B4-BE49-F238E27FC236}">
                <a16:creationId xmlns:a16="http://schemas.microsoft.com/office/drawing/2014/main" id="{83FF74B2-4026-4DCF-AC58-D9E8EE6941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5DBA8B-FF64-44E6-8448-97412E61BCEF}"/>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9260018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8FC1DD-686A-42C8-8D2A-48CB06ACEBAE}"/>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3" name="Footer Placeholder 2">
            <a:extLst>
              <a:ext uri="{FF2B5EF4-FFF2-40B4-BE49-F238E27FC236}">
                <a16:creationId xmlns:a16="http://schemas.microsoft.com/office/drawing/2014/main" id="{632255D5-4479-447F-8AB9-76F6DDC3B3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86170D5-5C04-41EF-9A14-8DC38FAA7305}"/>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42735001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1F3C6-9E0A-4CB9-BF92-1F669DFA0D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202497F-F5F2-4FF1-BCB4-3A6F44AD28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5291AA-8CE8-413E-A1EC-ACBC4849C3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569F22A-140E-4C48-8056-C4031078AEED}"/>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6" name="Footer Placeholder 5">
            <a:extLst>
              <a:ext uri="{FF2B5EF4-FFF2-40B4-BE49-F238E27FC236}">
                <a16:creationId xmlns:a16="http://schemas.microsoft.com/office/drawing/2014/main" id="{25AA59BB-BA65-4BB6-9628-3DEDBBBE58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C7B2E7-5244-4EA9-85FF-2FB828BFF066}"/>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2096382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42834-6227-43E6-A14C-FC66D05EF404}"/>
              </a:ext>
            </a:extLst>
          </p:cNvPr>
          <p:cNvSpPr>
            <a:spLocks noGrp="1"/>
          </p:cNvSpPr>
          <p:nvPr>
            <p:ph type="title"/>
          </p:nvPr>
        </p:nvSpPr>
        <p:spPr/>
        <p:txBody>
          <a:bodyPr/>
          <a:lstStyle>
            <a:lvl1pPr>
              <a:defRPr>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EE29EA4-E57F-4250-82F2-7E12C9CE2C16}"/>
              </a:ext>
            </a:extLst>
          </p:cNvPr>
          <p:cNvSpPr>
            <a:spLocks noGrp="1"/>
          </p:cNvSpPr>
          <p:nvPr>
            <p:ph idx="1"/>
          </p:nvPr>
        </p:nvSpPr>
        <p:spPr/>
        <p:txBody>
          <a:bodyPr/>
          <a:lstStyle>
            <a:lvl1pPr>
              <a:defRPr>
                <a:latin typeface="Abadi Extra Light" panose="020B0204020104020204" pitchFamily="34" charset="0"/>
              </a:defRPr>
            </a:lvl1pPr>
            <a:lvl2pPr>
              <a:defRPr>
                <a:latin typeface="Abadi Extra Light" panose="020B0204020104020204" pitchFamily="34" charset="0"/>
              </a:defRPr>
            </a:lvl2pPr>
            <a:lvl3pPr>
              <a:defRPr>
                <a:latin typeface="Abadi Extra Light" panose="020B0204020104020204" pitchFamily="34" charset="0"/>
              </a:defRPr>
            </a:lvl3pPr>
            <a:lvl4pPr>
              <a:defRPr>
                <a:latin typeface="Abadi Extra Light" panose="020B0204020104020204" pitchFamily="34" charset="0"/>
              </a:defRPr>
            </a:lvl4pPr>
            <a:lvl5pPr>
              <a:defRPr>
                <a:latin typeface="Abadi Extra Light" panose="020B02040201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F836510-D7F9-4E86-8701-313FB992F4BF}"/>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19A156EC-A736-44FC-92ED-890A9CC0FD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91C04D-971C-4D8F-B592-7A1E4835FE1A}"/>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7" name="Picture 6" descr="A close up of a logo&#10;&#10;Description automatically generated">
            <a:extLst>
              <a:ext uri="{FF2B5EF4-FFF2-40B4-BE49-F238E27FC236}">
                <a16:creationId xmlns:a16="http://schemas.microsoft.com/office/drawing/2014/main" id="{412C1292-0D24-5341-A9DC-2420031B2B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4088945348"/>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1EC3D-4AD0-49F3-AF9B-5485DB37E5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9134F1-5B2C-41BA-BF46-2D59421781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117FD0E-2487-4E28-88A4-5C0D36A30D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6C0FBEF-F690-4C1D-9650-41EEB83D733A}"/>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6" name="Footer Placeholder 5">
            <a:extLst>
              <a:ext uri="{FF2B5EF4-FFF2-40B4-BE49-F238E27FC236}">
                <a16:creationId xmlns:a16="http://schemas.microsoft.com/office/drawing/2014/main" id="{187DAB6C-8D3C-4AD2-8647-5A6171D3A3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9B54FD-A33B-4376-A462-A063703C58EB}"/>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9827996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4B00A-087F-4018-9663-29BA6DD31BB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DD29AA-23A1-4228-964C-2C102ED7FE3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E93FA4-F92F-4AD6-9591-16F4956F0D36}"/>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1845F7DE-BD11-4085-B86A-536B34A601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E07DAE-F51A-43A8-B53A-7F7483766CBB}"/>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166264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B88D02-B74D-471C-961A-A0A395AF1B2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C3C9D4-0186-4578-8F31-22CE3A0A22A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D641FB-08A4-45C2-93A3-129F8CEE98B4}"/>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F59DB40C-EDC2-4CC2-A5F5-D278A7890E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F0DB8B-B9EF-48EC-B366-29072C73BD7C}"/>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2013586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2F2D1-6F25-4777-B208-789825B363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F3BA7F2-CFD1-429C-9AB1-B675F2521A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72AE722-1798-4446-85C1-6B10C6A4A3D1}"/>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F2FD41EC-2BFD-4B4F-8F86-94CAB7D04E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78F383-B060-411E-9F0D-89670EF4E598}"/>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7" name="Picture 6" descr="A close up of a logo&#10;&#10;Description automatically generated">
            <a:extLst>
              <a:ext uri="{FF2B5EF4-FFF2-40B4-BE49-F238E27FC236}">
                <a16:creationId xmlns:a16="http://schemas.microsoft.com/office/drawing/2014/main" id="{A56C2856-BEDC-D040-A6D5-7BEA0F5F2E4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673869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5EFC7-7177-4488-990D-84C133CD43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B37315-CFEA-45BD-B26E-946C5217647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11CF2FE-7A76-4474-B771-2A7EAB1EDC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A6DEA97-619E-4D30-AF86-0100E4EE6A9C}"/>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6" name="Footer Placeholder 5">
            <a:extLst>
              <a:ext uri="{FF2B5EF4-FFF2-40B4-BE49-F238E27FC236}">
                <a16:creationId xmlns:a16="http://schemas.microsoft.com/office/drawing/2014/main" id="{24F78248-381D-4EB3-8A64-7E898EE428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C47CE9-65A7-4670-90D2-DC2A66140C44}"/>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8" name="Picture 7" descr="A close up of a logo&#10;&#10;Description automatically generated">
            <a:extLst>
              <a:ext uri="{FF2B5EF4-FFF2-40B4-BE49-F238E27FC236}">
                <a16:creationId xmlns:a16="http://schemas.microsoft.com/office/drawing/2014/main" id="{F33099EF-F015-974E-AFA0-EF8E4C64DA3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397492430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643B6-4871-46DF-B1FE-079EE665A729}"/>
              </a:ext>
            </a:extLst>
          </p:cNvPr>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A38A527-A5E6-4485-8F33-75CE2728C3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4DF0B86-833A-4AC1-AF93-78FEDD6BA18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BD825545-B582-4F6F-8D88-9DF72E009D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E86D8F6-D52C-4237-AD8B-87BD21A3F35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EAA2AC89-4733-4557-A129-DFBA068E71EE}"/>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8" name="Footer Placeholder 7">
            <a:extLst>
              <a:ext uri="{FF2B5EF4-FFF2-40B4-BE49-F238E27FC236}">
                <a16:creationId xmlns:a16="http://schemas.microsoft.com/office/drawing/2014/main" id="{3AD1B561-722F-4900-8768-30C95BC907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A01803-E003-41EC-B804-8996E216CCDC}"/>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10" name="Picture 9" descr="A close up of a logo&#10;&#10;Description automatically generated">
            <a:extLst>
              <a:ext uri="{FF2B5EF4-FFF2-40B4-BE49-F238E27FC236}">
                <a16:creationId xmlns:a16="http://schemas.microsoft.com/office/drawing/2014/main" id="{C33B1971-1612-D749-B534-132EF5477AC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183766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357EF-178D-49E0-BA04-A80A47FE200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EA20F8F-EA39-48B5-B8D4-264815C5AA24}"/>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4" name="Footer Placeholder 3">
            <a:extLst>
              <a:ext uri="{FF2B5EF4-FFF2-40B4-BE49-F238E27FC236}">
                <a16:creationId xmlns:a16="http://schemas.microsoft.com/office/drawing/2014/main" id="{9E36F4F2-F0E7-4B79-A866-C1C866B88F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8DF0B4B-2C3B-4830-A0FD-2FA2DA73B761}"/>
              </a:ext>
            </a:extLst>
          </p:cNvPr>
          <p:cNvSpPr>
            <a:spLocks noGrp="1"/>
          </p:cNvSpPr>
          <p:nvPr>
            <p:ph type="sldNum" sz="quarter" idx="12"/>
          </p:nvPr>
        </p:nvSpPr>
        <p:spPr/>
        <p:txBody>
          <a:bodyPr/>
          <a:lstStyle/>
          <a:p>
            <a:fld id="{312799F0-CE66-49E5-B47A-E713E6DDC2E3}" type="slidenum">
              <a:rPr lang="en-US" smtClean="0"/>
              <a:t>‹#›</a:t>
            </a:fld>
            <a:endParaRPr lang="en-US"/>
          </a:p>
        </p:txBody>
      </p:sp>
      <p:sp>
        <p:nvSpPr>
          <p:cNvPr id="7" name="SmartArt Placeholder 6">
            <a:extLst>
              <a:ext uri="{FF2B5EF4-FFF2-40B4-BE49-F238E27FC236}">
                <a16:creationId xmlns:a16="http://schemas.microsoft.com/office/drawing/2014/main" id="{12CC1BD1-5419-4E9A-A164-DA46B42FB5A4}"/>
              </a:ext>
            </a:extLst>
          </p:cNvPr>
          <p:cNvSpPr>
            <a:spLocks noGrp="1"/>
          </p:cNvSpPr>
          <p:nvPr>
            <p:ph type="dgm" sz="quarter" idx="13"/>
          </p:nvPr>
        </p:nvSpPr>
        <p:spPr>
          <a:xfrm>
            <a:off x="838200" y="1782763"/>
            <a:ext cx="6246813" cy="4441825"/>
          </a:xfrm>
        </p:spPr>
        <p:txBody>
          <a:bodyPr/>
          <a:lstStyle/>
          <a:p>
            <a:r>
              <a:rPr lang="en-US"/>
              <a:t>Click icon to add SmartArt graphic</a:t>
            </a:r>
          </a:p>
        </p:txBody>
      </p:sp>
      <p:pic>
        <p:nvPicPr>
          <p:cNvPr id="8" name="Picture 7" descr="A close up of a logo&#10;&#10;Description automatically generated">
            <a:extLst>
              <a:ext uri="{FF2B5EF4-FFF2-40B4-BE49-F238E27FC236}">
                <a16:creationId xmlns:a16="http://schemas.microsoft.com/office/drawing/2014/main" id="{7DBCC518-E104-9D44-8141-7754FEE7A7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2140689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B708A5-1BAD-407B-A73A-587BC379180F}"/>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3" name="Footer Placeholder 2">
            <a:extLst>
              <a:ext uri="{FF2B5EF4-FFF2-40B4-BE49-F238E27FC236}">
                <a16:creationId xmlns:a16="http://schemas.microsoft.com/office/drawing/2014/main" id="{A571EEF6-D55C-47C5-A5E9-2AAB21D4AF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241786E-8505-4A87-8FBC-C8DB7924E1F4}"/>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5" name="Picture 4" descr="A close up of a logo&#10;&#10;Description automatically generated">
            <a:extLst>
              <a:ext uri="{FF2B5EF4-FFF2-40B4-BE49-F238E27FC236}">
                <a16:creationId xmlns:a16="http://schemas.microsoft.com/office/drawing/2014/main" id="{8AF07F72-5948-F04E-861E-F552EC3EEA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1508512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DDEEF-6AFB-469A-93C5-7C2ECF740C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04776B2-AC94-4B54-B5EB-F3442194F8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0374C17-408F-438E-B5CC-8FAEB52D35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486EB6-A415-42A3-A825-F371C271D019}"/>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6" name="Footer Placeholder 5">
            <a:extLst>
              <a:ext uri="{FF2B5EF4-FFF2-40B4-BE49-F238E27FC236}">
                <a16:creationId xmlns:a16="http://schemas.microsoft.com/office/drawing/2014/main" id="{46B09732-EE09-45B7-8C69-7734219945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DEF56E-8B0F-42BF-81F1-D14347A385A3}"/>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8" name="Picture 7" descr="A close up of a logo&#10;&#10;Description automatically generated">
            <a:extLst>
              <a:ext uri="{FF2B5EF4-FFF2-40B4-BE49-F238E27FC236}">
                <a16:creationId xmlns:a16="http://schemas.microsoft.com/office/drawing/2014/main" id="{4B06DC5F-A4DB-D545-B691-5F5107AE591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3006303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EA21C-27B1-4C10-B451-11E0F7A321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EE3BBB-1B9D-4724-8397-461E4F9006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425E5C4-1650-45AB-BEBC-9A703DC2BC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1CFDAE6-DB9A-42D3-B951-6670A2E4B871}"/>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6" name="Footer Placeholder 5">
            <a:extLst>
              <a:ext uri="{FF2B5EF4-FFF2-40B4-BE49-F238E27FC236}">
                <a16:creationId xmlns:a16="http://schemas.microsoft.com/office/drawing/2014/main" id="{D9203B69-424F-4F69-BB04-5B03E4EE72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F949CF-C092-450D-856E-E6BC28135D59}"/>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8" name="Picture 7" descr="A close up of a logo&#10;&#10;Description automatically generated">
            <a:extLst>
              <a:ext uri="{FF2B5EF4-FFF2-40B4-BE49-F238E27FC236}">
                <a16:creationId xmlns:a16="http://schemas.microsoft.com/office/drawing/2014/main" id="{4C88DE93-2EC0-6841-96A5-C8EE86E31F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47865" y="256117"/>
            <a:ext cx="1485900" cy="816784"/>
          </a:xfrm>
          <a:prstGeom prst="rect">
            <a:avLst/>
          </a:prstGeom>
        </p:spPr>
      </p:pic>
    </p:spTree>
    <p:extLst>
      <p:ext uri="{BB962C8B-B14F-4D97-AF65-F5344CB8AC3E}">
        <p14:creationId xmlns:p14="http://schemas.microsoft.com/office/powerpoint/2010/main" val="483660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1DFEE9-430C-4829-A056-646BA5BDB8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DAEFC5-910C-4F52-AB25-5BA410990F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EEE6D2-D035-42C3-B789-92A95366C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FDE0B3C7-9980-464E-AA9D-A8C82B105D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776626-2A04-47F9-B199-6F303AF73C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2799F0-CE66-49E5-B47A-E713E6DDC2E3}" type="slidenum">
              <a:rPr lang="en-US" smtClean="0"/>
              <a:t>‹#›</a:t>
            </a:fld>
            <a:endParaRPr lang="en-US"/>
          </a:p>
        </p:txBody>
      </p:sp>
    </p:spTree>
    <p:extLst>
      <p:ext uri="{BB962C8B-B14F-4D97-AF65-F5344CB8AC3E}">
        <p14:creationId xmlns:p14="http://schemas.microsoft.com/office/powerpoint/2010/main" val="273073646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53FEED-BD02-4515-8A53-AC72D1DB2F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EB98E9-C483-4988-978F-1BE5C5FE8D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38270B-3FBE-4974-B42C-09230DCC17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E84F0B87-590F-4AC6-AB89-350583BC14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2F58943-99D9-41F2-86C8-346D654BCE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DDD644-2A20-4C6C-92A9-93C901197A62}" type="slidenum">
              <a:rPr lang="en-US" smtClean="0"/>
              <a:t>‹#›</a:t>
            </a:fld>
            <a:endParaRPr lang="en-US"/>
          </a:p>
        </p:txBody>
      </p:sp>
    </p:spTree>
    <p:extLst>
      <p:ext uri="{BB962C8B-B14F-4D97-AF65-F5344CB8AC3E}">
        <p14:creationId xmlns:p14="http://schemas.microsoft.com/office/powerpoint/2010/main" val="20778006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Additional%20resources/PSIF%20ny%20Stakeholder%20Analysis.ppt"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Additional%20resources/PSIF%20ny%20Stakeholder%20Analysis.pp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Additional%20resources/PSIF%20ny%20Stakeholder%20Analysis.pp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flickr.com/photos/inl/33056173090" TargetMode="External"/><Relationship Id="rId2" Type="http://schemas.openxmlformats.org/officeDocument/2006/relationships/image" Target="../media/image17.jpg"/><Relationship Id="rId1" Type="http://schemas.openxmlformats.org/officeDocument/2006/relationships/slideLayout" Target="../slideLayouts/slideLayout4.xml"/><Relationship Id="rId4" Type="http://schemas.openxmlformats.org/officeDocument/2006/relationships/hyperlink" Target="https://creativecommons.org/licenses/by/3.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guidinginstincts.com/2012/07/wind-energy-for-your-home.html" TargetMode="External"/><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s://creativecommons.org/licenses/by-sa/3.0/"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13.svg"/></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Additional%20resources/PSIF%20ny%20Stakeholder%20Analysis.pp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Additional%20resources/PSIF%20ny%20Stakeholder%20Analysis.pp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Additional%20resources/PSIF%20ny%20Stakeholder%20Analysis.ppt"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t="-17000" b="-17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5E408D-02F3-F94D-877D-CA3BDE42D135}"/>
              </a:ext>
            </a:extLst>
          </p:cNvPr>
          <p:cNvSpPr/>
          <p:nvPr/>
        </p:nvSpPr>
        <p:spPr>
          <a:xfrm>
            <a:off x="0" y="0"/>
            <a:ext cx="12192000" cy="6858000"/>
          </a:xfrm>
          <a:prstGeom prst="rect">
            <a:avLst/>
          </a:prstGeom>
          <a:solidFill>
            <a:srgbClr val="12266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2674A8-7F78-4D1D-8050-03D6772F8B58}"/>
              </a:ext>
            </a:extLst>
          </p:cNvPr>
          <p:cNvSpPr>
            <a:spLocks noGrp="1"/>
          </p:cNvSpPr>
          <p:nvPr>
            <p:ph type="ctrTitle"/>
          </p:nvPr>
        </p:nvSpPr>
        <p:spPr>
          <a:xfrm>
            <a:off x="850641" y="1041400"/>
            <a:ext cx="10490718" cy="2387600"/>
          </a:xfrm>
        </p:spPr>
        <p:txBody>
          <a:bodyPr/>
          <a:lstStyle/>
          <a:p>
            <a:r>
              <a:rPr lang="en-US" dirty="0">
                <a:solidFill>
                  <a:schemeClr val="bg1"/>
                </a:solidFill>
              </a:rPr>
              <a:t>Analytical Tools: </a:t>
            </a:r>
            <a:r>
              <a:rPr lang="en-US" sz="6600" dirty="0">
                <a:solidFill>
                  <a:schemeClr val="bg1"/>
                </a:solidFill>
              </a:rPr>
              <a:t>Stakeholder Analysis</a:t>
            </a:r>
          </a:p>
        </p:txBody>
      </p:sp>
      <p:sp>
        <p:nvSpPr>
          <p:cNvPr id="3" name="Subtitle 2">
            <a:extLst>
              <a:ext uri="{FF2B5EF4-FFF2-40B4-BE49-F238E27FC236}">
                <a16:creationId xmlns:a16="http://schemas.microsoft.com/office/drawing/2014/main" id="{07919182-F2A5-44DF-8D26-7E0C30868D82}"/>
              </a:ext>
            </a:extLst>
          </p:cNvPr>
          <p:cNvSpPr>
            <a:spLocks noGrp="1"/>
          </p:cNvSpPr>
          <p:nvPr>
            <p:ph type="subTitle" idx="1"/>
          </p:nvPr>
        </p:nvSpPr>
        <p:spPr/>
        <p:txBody>
          <a:bodyPr/>
          <a:lstStyle/>
          <a:p>
            <a:r>
              <a:rPr lang="en-US" dirty="0">
                <a:solidFill>
                  <a:schemeClr val="bg1"/>
                </a:solidFill>
              </a:rPr>
              <a:t>Date</a:t>
            </a:r>
          </a:p>
          <a:p>
            <a:r>
              <a:rPr lang="en-US" dirty="0">
                <a:solidFill>
                  <a:schemeClr val="bg1"/>
                </a:solidFill>
              </a:rPr>
              <a:t>Location</a:t>
            </a:r>
          </a:p>
          <a:p>
            <a:r>
              <a:rPr lang="en-US" dirty="0">
                <a:solidFill>
                  <a:schemeClr val="bg1"/>
                </a:solidFill>
              </a:rPr>
              <a:t>Teacher</a:t>
            </a:r>
          </a:p>
        </p:txBody>
      </p:sp>
      <p:grpSp>
        <p:nvGrpSpPr>
          <p:cNvPr id="9" name="Group 8">
            <a:extLst>
              <a:ext uri="{FF2B5EF4-FFF2-40B4-BE49-F238E27FC236}">
                <a16:creationId xmlns:a16="http://schemas.microsoft.com/office/drawing/2014/main" id="{25559C1F-8614-A444-89DE-BC6FAE81CFEA}"/>
              </a:ext>
            </a:extLst>
          </p:cNvPr>
          <p:cNvGrpSpPr/>
          <p:nvPr/>
        </p:nvGrpSpPr>
        <p:grpSpPr>
          <a:xfrm>
            <a:off x="0" y="5849092"/>
            <a:ext cx="12192000" cy="1052945"/>
            <a:chOff x="0" y="5849092"/>
            <a:chExt cx="12192000" cy="1052945"/>
          </a:xfrm>
          <a:solidFill>
            <a:schemeClr val="bg1"/>
          </a:solidFill>
        </p:grpSpPr>
        <p:sp>
          <p:nvSpPr>
            <p:cNvPr id="11" name="Rectangle 10">
              <a:extLst>
                <a:ext uri="{FF2B5EF4-FFF2-40B4-BE49-F238E27FC236}">
                  <a16:creationId xmlns:a16="http://schemas.microsoft.com/office/drawing/2014/main" id="{EFF063BE-A936-AE40-BAA8-DC3FF78FF358}"/>
                </a:ext>
              </a:extLst>
            </p:cNvPr>
            <p:cNvSpPr/>
            <p:nvPr/>
          </p:nvSpPr>
          <p:spPr>
            <a:xfrm>
              <a:off x="0" y="5849092"/>
              <a:ext cx="12192000" cy="105294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close up of a logo&#10;&#10;Description automatically generated">
              <a:extLst>
                <a:ext uri="{FF2B5EF4-FFF2-40B4-BE49-F238E27FC236}">
                  <a16:creationId xmlns:a16="http://schemas.microsoft.com/office/drawing/2014/main" id="{260AB78B-1AAF-0642-9453-53A171BE140F}"/>
                </a:ext>
              </a:extLst>
            </p:cNvPr>
            <p:cNvPicPr>
              <a:picLocks noChangeAspect="1"/>
            </p:cNvPicPr>
            <p:nvPr/>
          </p:nvPicPr>
          <p:blipFill>
            <a:blip r:embed="rId3"/>
            <a:stretch>
              <a:fillRect/>
            </a:stretch>
          </p:blipFill>
          <p:spPr>
            <a:xfrm>
              <a:off x="9965162" y="6008927"/>
              <a:ext cx="1405675" cy="763146"/>
            </a:xfrm>
            <a:prstGeom prst="rect">
              <a:avLst/>
            </a:prstGeom>
            <a:grpFill/>
            <a:ln>
              <a:noFill/>
            </a:ln>
          </p:spPr>
        </p:pic>
        <p:pic>
          <p:nvPicPr>
            <p:cNvPr id="14" name="Picture 13">
              <a:extLst>
                <a:ext uri="{FF2B5EF4-FFF2-40B4-BE49-F238E27FC236}">
                  <a16:creationId xmlns:a16="http://schemas.microsoft.com/office/drawing/2014/main" id="{732EB2A3-D690-3448-851E-22A90EDFE26A}"/>
                </a:ext>
              </a:extLst>
            </p:cNvPr>
            <p:cNvPicPr/>
            <p:nvPr/>
          </p:nvPicPr>
          <p:blipFill rotWithShape="1">
            <a:blip r:embed="rId4">
              <a:extLst>
                <a:ext uri="{28A0092B-C50C-407E-A947-70E740481C1C}">
                  <a14:useLocalDpi xmlns:a14="http://schemas.microsoft.com/office/drawing/2010/main" val="0"/>
                </a:ext>
              </a:extLst>
            </a:blip>
            <a:srcRect l="422" t="16015" r="422" b="12919"/>
            <a:stretch/>
          </p:blipFill>
          <p:spPr bwMode="auto">
            <a:xfrm>
              <a:off x="273042" y="6034844"/>
              <a:ext cx="7716923" cy="763146"/>
            </a:xfrm>
            <a:prstGeom prst="rect">
              <a:avLst/>
            </a:prstGeom>
            <a:grpFill/>
            <a:ln>
              <a:noFill/>
            </a:ln>
            <a:extLst>
              <a:ext uri="{53640926-AAD7-44D8-BBD7-CCE9431645EC}">
                <a14:shadowObscured xmlns:a14="http://schemas.microsoft.com/office/drawing/2010/main"/>
              </a:ext>
            </a:extLst>
          </p:spPr>
        </p:pic>
        <p:pic>
          <p:nvPicPr>
            <p:cNvPr id="16" name="Picture 15" descr="A close up of a sign&#10;&#10;Description automatically generated">
              <a:extLst>
                <a:ext uri="{FF2B5EF4-FFF2-40B4-BE49-F238E27FC236}">
                  <a16:creationId xmlns:a16="http://schemas.microsoft.com/office/drawing/2014/main" id="{A5EB2C1B-A958-F94C-8A70-449500F7CA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26937" y="5901439"/>
              <a:ext cx="1198418" cy="948313"/>
            </a:xfrm>
            <a:prstGeom prst="rect">
              <a:avLst/>
            </a:prstGeom>
            <a:grpFill/>
          </p:spPr>
        </p:pic>
      </p:grpSp>
    </p:spTree>
    <p:extLst>
      <p:ext uri="{BB962C8B-B14F-4D97-AF65-F5344CB8AC3E}">
        <p14:creationId xmlns:p14="http://schemas.microsoft.com/office/powerpoint/2010/main" val="1143026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5F0B-38D2-4B32-AA06-A811A2691F4C}"/>
              </a:ext>
            </a:extLst>
          </p:cNvPr>
          <p:cNvSpPr>
            <a:spLocks noGrp="1"/>
          </p:cNvSpPr>
          <p:nvPr>
            <p:ph type="title"/>
          </p:nvPr>
        </p:nvSpPr>
        <p:spPr>
          <a:xfrm>
            <a:off x="259228" y="234496"/>
            <a:ext cx="6945086" cy="1325563"/>
          </a:xfrm>
        </p:spPr>
        <p:txBody>
          <a:bodyPr>
            <a:normAutofit fontScale="90000"/>
          </a:bodyPr>
          <a:lstStyle/>
          <a:p>
            <a:r>
              <a:rPr lang="en-US" dirty="0">
                <a:solidFill>
                  <a:srgbClr val="122660"/>
                </a:solidFill>
              </a:rPr>
              <a:t>Tool </a:t>
            </a:r>
            <a:r>
              <a:rPr lang="en-US" sz="5400" dirty="0">
                <a:solidFill>
                  <a:srgbClr val="122660"/>
                </a:solidFill>
              </a:rPr>
              <a:t>#1: </a:t>
            </a:r>
            <a:br>
              <a:rPr lang="en-US" sz="5400" dirty="0">
                <a:solidFill>
                  <a:srgbClr val="122660"/>
                </a:solidFill>
              </a:rPr>
            </a:br>
            <a:r>
              <a:rPr lang="en-US" b="1" dirty="0">
                <a:solidFill>
                  <a:srgbClr val="122660"/>
                </a:solidFill>
              </a:rPr>
              <a:t>Stakeholder Analysis Table </a:t>
            </a:r>
          </a:p>
        </p:txBody>
      </p:sp>
      <p:graphicFrame>
        <p:nvGraphicFramePr>
          <p:cNvPr id="4" name="Content Placeholder 3">
            <a:extLst>
              <a:ext uri="{FF2B5EF4-FFF2-40B4-BE49-F238E27FC236}">
                <a16:creationId xmlns:a16="http://schemas.microsoft.com/office/drawing/2014/main" id="{917BC643-6E38-4F64-840B-88E8FFD86AAE}"/>
              </a:ext>
            </a:extLst>
          </p:cNvPr>
          <p:cNvGraphicFramePr>
            <a:graphicFrameLocks noGrp="1"/>
          </p:cNvGraphicFramePr>
          <p:nvPr>
            <p:ph idx="1"/>
            <p:extLst>
              <p:ext uri="{D42A27DB-BD31-4B8C-83A1-F6EECF244321}">
                <p14:modId xmlns:p14="http://schemas.microsoft.com/office/powerpoint/2010/main" val="2448588837"/>
              </p:ext>
            </p:extLst>
          </p:nvPr>
        </p:nvGraphicFramePr>
        <p:xfrm>
          <a:off x="259228" y="1690688"/>
          <a:ext cx="11673543" cy="4619832"/>
        </p:xfrm>
        <a:graphic>
          <a:graphicData uri="http://schemas.openxmlformats.org/drawingml/2006/table">
            <a:tbl>
              <a:tblPr firstRow="1" bandRow="1">
                <a:tableStyleId>{F5AB1C69-6EDB-4FF4-983F-18BD219EF322}</a:tableStyleId>
              </a:tblPr>
              <a:tblGrid>
                <a:gridCol w="2103120">
                  <a:extLst>
                    <a:ext uri="{9D8B030D-6E8A-4147-A177-3AD203B41FA5}">
                      <a16:colId xmlns:a16="http://schemas.microsoft.com/office/drawing/2014/main" val="3965333327"/>
                    </a:ext>
                  </a:extLst>
                </a:gridCol>
                <a:gridCol w="2103120">
                  <a:extLst>
                    <a:ext uri="{9D8B030D-6E8A-4147-A177-3AD203B41FA5}">
                      <a16:colId xmlns:a16="http://schemas.microsoft.com/office/drawing/2014/main" val="790277740"/>
                    </a:ext>
                  </a:extLst>
                </a:gridCol>
                <a:gridCol w="2544932">
                  <a:extLst>
                    <a:ext uri="{9D8B030D-6E8A-4147-A177-3AD203B41FA5}">
                      <a16:colId xmlns:a16="http://schemas.microsoft.com/office/drawing/2014/main" val="2919811229"/>
                    </a:ext>
                  </a:extLst>
                </a:gridCol>
                <a:gridCol w="2485292">
                  <a:extLst>
                    <a:ext uri="{9D8B030D-6E8A-4147-A177-3AD203B41FA5}">
                      <a16:colId xmlns:a16="http://schemas.microsoft.com/office/drawing/2014/main" val="1032826814"/>
                    </a:ext>
                  </a:extLst>
                </a:gridCol>
                <a:gridCol w="2437079">
                  <a:extLst>
                    <a:ext uri="{9D8B030D-6E8A-4147-A177-3AD203B41FA5}">
                      <a16:colId xmlns:a16="http://schemas.microsoft.com/office/drawing/2014/main" val="4088425466"/>
                    </a:ext>
                  </a:extLst>
                </a:gridCol>
              </a:tblGrid>
              <a:tr h="1222375">
                <a:tc>
                  <a:txBody>
                    <a:bodyPr/>
                    <a:lstStyle/>
                    <a:p>
                      <a:pPr marL="0" marR="0" lvl="0" indent="0" algn="ctr" rtl="0">
                        <a:spcBef>
                          <a:spcPts val="0"/>
                        </a:spcBef>
                        <a:buSzPct val="25000"/>
                        <a:buNone/>
                      </a:pPr>
                      <a:r>
                        <a:rPr lang="en-US" sz="1700" u="none" strike="noStrike" cap="none" dirty="0">
                          <a:solidFill>
                            <a:srgbClr val="122660"/>
                          </a:solidFill>
                        </a:rPr>
                        <a:t>Stakehold</a:t>
                      </a:r>
                      <a:r>
                        <a:rPr lang="en-US" sz="1700" dirty="0">
                          <a:solidFill>
                            <a:srgbClr val="122660"/>
                          </a:solidFill>
                        </a:rPr>
                        <a:t>e</a:t>
                      </a:r>
                      <a:r>
                        <a:rPr lang="en-US" sz="1700" u="none" strike="noStrike" cap="none" dirty="0">
                          <a:solidFill>
                            <a:srgbClr val="122660"/>
                          </a:solidFill>
                        </a:rPr>
                        <a:t>r</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u="none" strike="noStrike" cap="none" dirty="0">
                          <a:solidFill>
                            <a:srgbClr val="122660"/>
                          </a:solidFill>
                        </a:rPr>
                        <a:t>Interest</a:t>
                      </a:r>
                    </a:p>
                    <a:p>
                      <a:pPr marL="0" marR="0" lvl="0" indent="0" algn="ctr" rtl="0">
                        <a:spcBef>
                          <a:spcPts val="0"/>
                        </a:spcBef>
                        <a:buSzPct val="25000"/>
                        <a:buNone/>
                      </a:pPr>
                      <a:r>
                        <a:rPr lang="en-US" sz="1800" u="none" strike="noStrike" cap="none" dirty="0">
                          <a:solidFill>
                            <a:srgbClr val="122660"/>
                          </a:solidFill>
                        </a:rPr>
                        <a:t>Positive (+)</a:t>
                      </a:r>
                    </a:p>
                    <a:p>
                      <a:pPr marL="0" marR="0" lvl="0" indent="0" algn="ctr" rtl="0">
                        <a:spcBef>
                          <a:spcPts val="0"/>
                        </a:spcBef>
                        <a:buSzPct val="25000"/>
                        <a:buNone/>
                      </a:pPr>
                      <a:r>
                        <a:rPr lang="en-US" sz="1800" u="none" strike="noStrike" cap="none" dirty="0">
                          <a:solidFill>
                            <a:srgbClr val="122660"/>
                          </a:solidFill>
                        </a:rPr>
                        <a:t>Negative (-)</a:t>
                      </a:r>
                    </a:p>
                    <a:p>
                      <a:pPr marL="0" marR="0" lvl="0" indent="0" algn="ctr" rtl="0">
                        <a:spcBef>
                          <a:spcPts val="0"/>
                        </a:spcBef>
                        <a:buSzPct val="25000"/>
                        <a:buNone/>
                      </a:pPr>
                      <a:r>
                        <a:rPr lang="en-US" sz="1800" u="none" strike="noStrike" cap="none" dirty="0">
                          <a:solidFill>
                            <a:srgbClr val="122660"/>
                          </a:solidFill>
                        </a:rPr>
                        <a:t>Unknown (?)</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u="none" strike="noStrike" cap="none" dirty="0">
                          <a:solidFill>
                            <a:srgbClr val="122660"/>
                          </a:solidFill>
                        </a:rPr>
                        <a:t>Potential Impact of Stakeholder</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lnSpc>
                          <a:spcPct val="100000"/>
                        </a:lnSpc>
                        <a:spcBef>
                          <a:spcPts val="0"/>
                        </a:spcBef>
                        <a:spcAft>
                          <a:spcPts val="0"/>
                        </a:spcAft>
                        <a:buClr>
                          <a:schemeClr val="dk1"/>
                        </a:buClr>
                        <a:buSzPct val="25000"/>
                        <a:buFont typeface="Calibri"/>
                        <a:buNone/>
                      </a:pPr>
                      <a:r>
                        <a:rPr lang="en-US" sz="1800" u="none" strike="noStrike" cap="none" dirty="0">
                          <a:solidFill>
                            <a:schemeClr val="bg1"/>
                          </a:solidFill>
                        </a:rPr>
                        <a:t>Level of Involvement</a:t>
                      </a:r>
                    </a:p>
                    <a:p>
                      <a:pPr marL="0" marR="0" lvl="0" indent="0" algn="ctr" rtl="0">
                        <a:spcBef>
                          <a:spcPts val="0"/>
                        </a:spcBef>
                        <a:buSzPct val="25000"/>
                        <a:buNone/>
                      </a:pPr>
                      <a:r>
                        <a:rPr lang="en-US" sz="1800" u="none" strike="noStrike" cap="none" dirty="0">
                          <a:solidFill>
                            <a:schemeClr val="bg1"/>
                          </a:solidFill>
                          <a:sym typeface="Calibri"/>
                        </a:rPr>
                        <a:t>(Informed, Consulted, Partners, Controlling</a:t>
                      </a:r>
                      <a:r>
                        <a:rPr lang="en-US" sz="1800" u="none" strike="noStrike" cap="none" dirty="0">
                          <a:solidFill>
                            <a:schemeClr val="bg2">
                              <a:lumMod val="90000"/>
                            </a:schemeClr>
                          </a:solidFill>
                          <a:sym typeface="Calibri"/>
                        </a:rPr>
                        <a:t>)</a:t>
                      </a:r>
                      <a:endParaRPr lang="en-US" sz="1800" u="none" strike="noStrike" cap="none" dirty="0">
                        <a:solidFill>
                          <a:schemeClr val="bg2">
                            <a:lumMod val="90000"/>
                          </a:schemeClr>
                        </a:solidFill>
                        <a:latin typeface="Calibri"/>
                        <a:ea typeface="Calibri"/>
                        <a:cs typeface="Calibri"/>
                        <a:sym typeface="Calibri"/>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spcBef>
                          <a:spcPts val="0"/>
                        </a:spcBef>
                        <a:buSzPct val="25000"/>
                        <a:buNone/>
                      </a:pPr>
                      <a:r>
                        <a:rPr lang="en-US" sz="1800" dirty="0">
                          <a:solidFill>
                            <a:srgbClr val="122660"/>
                          </a:solidFill>
                        </a:rPr>
                        <a:t>Strategy</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095045010"/>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73468088"/>
                  </a:ext>
                </a:extLst>
              </a:tr>
              <a:tr h="485351">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94324214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57489261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234061931"/>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715456253"/>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28356697"/>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007427807"/>
                  </a:ext>
                </a:extLst>
              </a:tr>
            </a:tbl>
          </a:graphicData>
        </a:graphic>
      </p:graphicFrame>
      <p:sp>
        <p:nvSpPr>
          <p:cNvPr id="3" name="TextBox 2">
            <a:extLst>
              <a:ext uri="{FF2B5EF4-FFF2-40B4-BE49-F238E27FC236}">
                <a16:creationId xmlns:a16="http://schemas.microsoft.com/office/drawing/2014/main" id="{46422196-8F2A-46D8-A87B-B57316DC0687}"/>
              </a:ext>
            </a:extLst>
          </p:cNvPr>
          <p:cNvSpPr txBox="1"/>
          <p:nvPr/>
        </p:nvSpPr>
        <p:spPr>
          <a:xfrm>
            <a:off x="426720" y="3091832"/>
            <a:ext cx="6364224" cy="2554545"/>
          </a:xfrm>
          <a:prstGeom prst="rect">
            <a:avLst/>
          </a:prstGeom>
          <a:noFill/>
        </p:spPr>
        <p:txBody>
          <a:bodyPr wrap="square" rtlCol="0">
            <a:spAutoFit/>
          </a:bodyPr>
          <a:lstStyle/>
          <a:p>
            <a:pPr>
              <a:spcAft>
                <a:spcPts val="1200"/>
              </a:spcAft>
            </a:pPr>
            <a:r>
              <a:rPr lang="en-US" sz="2400" dirty="0"/>
              <a:t>Will they be…</a:t>
            </a:r>
          </a:p>
          <a:p>
            <a:pPr marL="285750" indent="-285750">
              <a:spcAft>
                <a:spcPts val="1200"/>
              </a:spcAft>
              <a:buFont typeface="Wingdings" panose="05000000000000000000" pitchFamily="2" charset="2"/>
              <a:buChar char="Ø"/>
            </a:pPr>
            <a:r>
              <a:rPr lang="en-US" sz="2400" dirty="0"/>
              <a:t>Provided information about the project only?</a:t>
            </a:r>
          </a:p>
          <a:p>
            <a:pPr marL="285750" indent="-285750">
              <a:spcAft>
                <a:spcPts val="1200"/>
              </a:spcAft>
              <a:buFont typeface="Wingdings" panose="05000000000000000000" pitchFamily="2" charset="2"/>
              <a:buChar char="Ø"/>
            </a:pPr>
            <a:r>
              <a:rPr lang="en-US" sz="2400" dirty="0"/>
              <a:t>Actively consulted on project matters?</a:t>
            </a:r>
          </a:p>
          <a:p>
            <a:pPr marL="285750" indent="-285750">
              <a:spcAft>
                <a:spcPts val="1200"/>
              </a:spcAft>
              <a:buFont typeface="Wingdings" panose="05000000000000000000" pitchFamily="2" charset="2"/>
              <a:buChar char="Ø"/>
            </a:pPr>
            <a:r>
              <a:rPr lang="en-US" sz="2400" dirty="0"/>
              <a:t>Partners in managing the project?</a:t>
            </a:r>
          </a:p>
          <a:p>
            <a:pPr marL="285750" indent="-285750">
              <a:spcAft>
                <a:spcPts val="1200"/>
              </a:spcAft>
              <a:buFont typeface="Wingdings" panose="05000000000000000000" pitchFamily="2" charset="2"/>
              <a:buChar char="Ø"/>
            </a:pPr>
            <a:r>
              <a:rPr lang="en-US" sz="2400" dirty="0"/>
              <a:t>Controlling and directing the project?</a:t>
            </a:r>
          </a:p>
        </p:txBody>
      </p:sp>
      <p:sp>
        <p:nvSpPr>
          <p:cNvPr id="5" name="TextBox 4">
            <a:extLst>
              <a:ext uri="{FF2B5EF4-FFF2-40B4-BE49-F238E27FC236}">
                <a16:creationId xmlns:a16="http://schemas.microsoft.com/office/drawing/2014/main" id="{523434E7-7E3A-4205-9218-5C65FA8171A5}"/>
              </a:ext>
            </a:extLst>
          </p:cNvPr>
          <p:cNvSpPr txBox="1"/>
          <p:nvPr/>
        </p:nvSpPr>
        <p:spPr>
          <a:xfrm>
            <a:off x="377952" y="6499591"/>
            <a:ext cx="7217664" cy="307777"/>
          </a:xfrm>
          <a:prstGeom prst="rect">
            <a:avLst/>
          </a:prstGeom>
          <a:noFill/>
        </p:spPr>
        <p:txBody>
          <a:bodyPr wrap="square" rtlCol="0">
            <a:spAutoFit/>
          </a:bodyPr>
          <a:lstStyle/>
          <a:p>
            <a:r>
              <a:rPr lang="en-US" sz="1400" dirty="0"/>
              <a:t>Adapted from Public Sector Improvement Facility (PFIS) </a:t>
            </a:r>
            <a:r>
              <a:rPr lang="en-US" sz="1400" dirty="0">
                <a:hlinkClick r:id="rId3" action="ppaction://hlinkpres?slideindex=1&amp;slidetitle="/>
              </a:rPr>
              <a:t>Project Resources </a:t>
            </a:r>
            <a:endParaRPr lang="en-US" sz="1400" dirty="0"/>
          </a:p>
        </p:txBody>
      </p:sp>
    </p:spTree>
    <p:extLst>
      <p:ext uri="{BB962C8B-B14F-4D97-AF65-F5344CB8AC3E}">
        <p14:creationId xmlns:p14="http://schemas.microsoft.com/office/powerpoint/2010/main" val="2431897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5F0B-38D2-4B32-AA06-A811A2691F4C}"/>
              </a:ext>
            </a:extLst>
          </p:cNvPr>
          <p:cNvSpPr>
            <a:spLocks noGrp="1"/>
          </p:cNvSpPr>
          <p:nvPr>
            <p:ph type="title"/>
          </p:nvPr>
        </p:nvSpPr>
        <p:spPr>
          <a:xfrm>
            <a:off x="259228" y="234496"/>
            <a:ext cx="6945086" cy="1325563"/>
          </a:xfrm>
        </p:spPr>
        <p:txBody>
          <a:bodyPr>
            <a:normAutofit fontScale="90000"/>
          </a:bodyPr>
          <a:lstStyle/>
          <a:p>
            <a:r>
              <a:rPr lang="en-US" dirty="0">
                <a:solidFill>
                  <a:srgbClr val="122660"/>
                </a:solidFill>
              </a:rPr>
              <a:t>Tool </a:t>
            </a:r>
            <a:r>
              <a:rPr lang="en-US" sz="5400" dirty="0">
                <a:solidFill>
                  <a:srgbClr val="122660"/>
                </a:solidFill>
              </a:rPr>
              <a:t>#1: </a:t>
            </a:r>
            <a:br>
              <a:rPr lang="en-US" sz="5400" dirty="0">
                <a:solidFill>
                  <a:srgbClr val="122660"/>
                </a:solidFill>
              </a:rPr>
            </a:br>
            <a:r>
              <a:rPr lang="en-US" b="1" dirty="0">
                <a:solidFill>
                  <a:srgbClr val="122660"/>
                </a:solidFill>
              </a:rPr>
              <a:t>Stakeholder Analysis Table </a:t>
            </a:r>
          </a:p>
        </p:txBody>
      </p:sp>
      <p:graphicFrame>
        <p:nvGraphicFramePr>
          <p:cNvPr id="4" name="Content Placeholder 3">
            <a:extLst>
              <a:ext uri="{FF2B5EF4-FFF2-40B4-BE49-F238E27FC236}">
                <a16:creationId xmlns:a16="http://schemas.microsoft.com/office/drawing/2014/main" id="{917BC643-6E38-4F64-840B-88E8FFD86AAE}"/>
              </a:ext>
            </a:extLst>
          </p:cNvPr>
          <p:cNvGraphicFramePr>
            <a:graphicFrameLocks noGrp="1"/>
          </p:cNvGraphicFramePr>
          <p:nvPr>
            <p:ph idx="1"/>
            <p:extLst>
              <p:ext uri="{D42A27DB-BD31-4B8C-83A1-F6EECF244321}">
                <p14:modId xmlns:p14="http://schemas.microsoft.com/office/powerpoint/2010/main" val="3695930393"/>
              </p:ext>
            </p:extLst>
          </p:nvPr>
        </p:nvGraphicFramePr>
        <p:xfrm>
          <a:off x="259228" y="1690688"/>
          <a:ext cx="11673543" cy="4619832"/>
        </p:xfrm>
        <a:graphic>
          <a:graphicData uri="http://schemas.openxmlformats.org/drawingml/2006/table">
            <a:tbl>
              <a:tblPr firstRow="1" bandRow="1">
                <a:tableStyleId>{F5AB1C69-6EDB-4FF4-983F-18BD219EF322}</a:tableStyleId>
              </a:tblPr>
              <a:tblGrid>
                <a:gridCol w="2103120">
                  <a:extLst>
                    <a:ext uri="{9D8B030D-6E8A-4147-A177-3AD203B41FA5}">
                      <a16:colId xmlns:a16="http://schemas.microsoft.com/office/drawing/2014/main" val="3965333327"/>
                    </a:ext>
                  </a:extLst>
                </a:gridCol>
                <a:gridCol w="2103120">
                  <a:extLst>
                    <a:ext uri="{9D8B030D-6E8A-4147-A177-3AD203B41FA5}">
                      <a16:colId xmlns:a16="http://schemas.microsoft.com/office/drawing/2014/main" val="790277740"/>
                    </a:ext>
                  </a:extLst>
                </a:gridCol>
                <a:gridCol w="2544932">
                  <a:extLst>
                    <a:ext uri="{9D8B030D-6E8A-4147-A177-3AD203B41FA5}">
                      <a16:colId xmlns:a16="http://schemas.microsoft.com/office/drawing/2014/main" val="2919811229"/>
                    </a:ext>
                  </a:extLst>
                </a:gridCol>
                <a:gridCol w="2485292">
                  <a:extLst>
                    <a:ext uri="{9D8B030D-6E8A-4147-A177-3AD203B41FA5}">
                      <a16:colId xmlns:a16="http://schemas.microsoft.com/office/drawing/2014/main" val="1032826814"/>
                    </a:ext>
                  </a:extLst>
                </a:gridCol>
                <a:gridCol w="2437079">
                  <a:extLst>
                    <a:ext uri="{9D8B030D-6E8A-4147-A177-3AD203B41FA5}">
                      <a16:colId xmlns:a16="http://schemas.microsoft.com/office/drawing/2014/main" val="4088425466"/>
                    </a:ext>
                  </a:extLst>
                </a:gridCol>
              </a:tblGrid>
              <a:tr h="1222375">
                <a:tc>
                  <a:txBody>
                    <a:bodyPr/>
                    <a:lstStyle/>
                    <a:p>
                      <a:pPr marL="0" marR="0" lvl="0" indent="0" algn="ctr" rtl="0">
                        <a:spcBef>
                          <a:spcPts val="0"/>
                        </a:spcBef>
                        <a:buSzPct val="25000"/>
                        <a:buNone/>
                      </a:pPr>
                      <a:r>
                        <a:rPr lang="en-US" sz="1700" u="none" strike="noStrike" cap="none" dirty="0">
                          <a:solidFill>
                            <a:srgbClr val="122660"/>
                          </a:solidFill>
                        </a:rPr>
                        <a:t>Stakehold</a:t>
                      </a:r>
                      <a:r>
                        <a:rPr lang="en-US" sz="1700" dirty="0">
                          <a:solidFill>
                            <a:srgbClr val="122660"/>
                          </a:solidFill>
                        </a:rPr>
                        <a:t>e</a:t>
                      </a:r>
                      <a:r>
                        <a:rPr lang="en-US" sz="1700" u="none" strike="noStrike" cap="none" dirty="0">
                          <a:solidFill>
                            <a:srgbClr val="122660"/>
                          </a:solidFill>
                        </a:rPr>
                        <a:t>r</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u="none" strike="noStrike" cap="none" dirty="0">
                          <a:solidFill>
                            <a:srgbClr val="122660"/>
                          </a:solidFill>
                        </a:rPr>
                        <a:t>Interest</a:t>
                      </a:r>
                    </a:p>
                    <a:p>
                      <a:pPr marL="0" marR="0" lvl="0" indent="0" algn="ctr" rtl="0">
                        <a:spcBef>
                          <a:spcPts val="0"/>
                        </a:spcBef>
                        <a:buSzPct val="25000"/>
                        <a:buNone/>
                      </a:pPr>
                      <a:r>
                        <a:rPr lang="en-US" sz="1800" u="none" strike="noStrike" cap="none" dirty="0">
                          <a:solidFill>
                            <a:srgbClr val="122660"/>
                          </a:solidFill>
                        </a:rPr>
                        <a:t>Positive (+)</a:t>
                      </a:r>
                    </a:p>
                    <a:p>
                      <a:pPr marL="0" marR="0" lvl="0" indent="0" algn="ctr" rtl="0">
                        <a:spcBef>
                          <a:spcPts val="0"/>
                        </a:spcBef>
                        <a:buSzPct val="25000"/>
                        <a:buNone/>
                      </a:pPr>
                      <a:r>
                        <a:rPr lang="en-US" sz="1800" u="none" strike="noStrike" cap="none" dirty="0">
                          <a:solidFill>
                            <a:srgbClr val="122660"/>
                          </a:solidFill>
                        </a:rPr>
                        <a:t>Negative (-)</a:t>
                      </a:r>
                    </a:p>
                    <a:p>
                      <a:pPr marL="0" marR="0" lvl="0" indent="0" algn="ctr" rtl="0">
                        <a:spcBef>
                          <a:spcPts val="0"/>
                        </a:spcBef>
                        <a:buSzPct val="25000"/>
                        <a:buNone/>
                      </a:pPr>
                      <a:r>
                        <a:rPr lang="en-US" sz="1800" u="none" strike="noStrike" cap="none" dirty="0">
                          <a:solidFill>
                            <a:srgbClr val="122660"/>
                          </a:solidFill>
                        </a:rPr>
                        <a:t>Unknown (?)</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u="none" strike="noStrike" cap="none" dirty="0">
                          <a:solidFill>
                            <a:srgbClr val="122660"/>
                          </a:solidFill>
                        </a:rPr>
                        <a:t>Potential Impact of Stakeholder</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lnSpc>
                          <a:spcPct val="100000"/>
                        </a:lnSpc>
                        <a:spcBef>
                          <a:spcPts val="0"/>
                        </a:spcBef>
                        <a:spcAft>
                          <a:spcPts val="0"/>
                        </a:spcAft>
                        <a:buClr>
                          <a:schemeClr val="dk1"/>
                        </a:buClr>
                        <a:buSzPct val="25000"/>
                        <a:buFont typeface="Calibri"/>
                        <a:buNone/>
                      </a:pPr>
                      <a:r>
                        <a:rPr lang="en-US" sz="1800" u="none" strike="noStrike" cap="none" dirty="0">
                          <a:solidFill>
                            <a:srgbClr val="122660"/>
                          </a:solidFill>
                        </a:rPr>
                        <a:t>Level of Involvement</a:t>
                      </a:r>
                    </a:p>
                    <a:p>
                      <a:pPr marL="0" marR="0" lvl="0" indent="0" algn="ctr" rtl="0">
                        <a:spcBef>
                          <a:spcPts val="0"/>
                        </a:spcBef>
                        <a:buSzPct val="25000"/>
                        <a:buNone/>
                      </a:pPr>
                      <a:r>
                        <a:rPr lang="en-US" sz="1800" u="none" strike="noStrike" cap="none" dirty="0">
                          <a:solidFill>
                            <a:srgbClr val="122660"/>
                          </a:solidFill>
                          <a:sym typeface="Calibri"/>
                        </a:rPr>
                        <a:t>(Informed, Consulted, Partners, Controlling)</a:t>
                      </a:r>
                      <a:endParaRPr lang="en-US" sz="1800" u="none" strike="noStrike" cap="none" dirty="0">
                        <a:solidFill>
                          <a:srgbClr val="122660"/>
                        </a:solidFill>
                        <a:latin typeface="Calibri"/>
                        <a:ea typeface="Calibri"/>
                        <a:cs typeface="Calibri"/>
                        <a:sym typeface="Calibri"/>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dirty="0">
                          <a:solidFill>
                            <a:schemeClr val="bg1"/>
                          </a:solidFill>
                        </a:rPr>
                        <a:t>Strategy</a:t>
                      </a:r>
                    </a:p>
                  </a:txBody>
                  <a:tcPr marL="91450" marR="91450" marT="45725" marB="457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extLst>
                  <a:ext uri="{0D108BD9-81ED-4DB2-BD59-A6C34878D82A}">
                    <a16:rowId xmlns:a16="http://schemas.microsoft.com/office/drawing/2014/main" val="4095045010"/>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468088"/>
                  </a:ext>
                </a:extLst>
              </a:tr>
              <a:tr h="485351">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324214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489261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061931"/>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5456253"/>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8356697"/>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7427807"/>
                  </a:ext>
                </a:extLst>
              </a:tr>
            </a:tbl>
          </a:graphicData>
        </a:graphic>
      </p:graphicFrame>
      <p:sp>
        <p:nvSpPr>
          <p:cNvPr id="3" name="TextBox 2">
            <a:extLst>
              <a:ext uri="{FF2B5EF4-FFF2-40B4-BE49-F238E27FC236}">
                <a16:creationId xmlns:a16="http://schemas.microsoft.com/office/drawing/2014/main" id="{96F5A09B-7059-42A8-A085-858943240521}"/>
              </a:ext>
            </a:extLst>
          </p:cNvPr>
          <p:cNvSpPr txBox="1"/>
          <p:nvPr/>
        </p:nvSpPr>
        <p:spPr>
          <a:xfrm>
            <a:off x="707136" y="2901696"/>
            <a:ext cx="8156448" cy="3600986"/>
          </a:xfrm>
          <a:prstGeom prst="rect">
            <a:avLst/>
          </a:prstGeom>
          <a:noFill/>
        </p:spPr>
        <p:txBody>
          <a:bodyPr wrap="square" rtlCol="0">
            <a:spAutoFit/>
          </a:bodyPr>
          <a:lstStyle/>
          <a:p>
            <a:pPr marL="285750" indent="-285750">
              <a:spcAft>
                <a:spcPts val="1200"/>
              </a:spcAft>
              <a:buFont typeface="Wingdings" panose="05000000000000000000" pitchFamily="2" charset="2"/>
              <a:buChar char="Ø"/>
            </a:pPr>
            <a:r>
              <a:rPr lang="en-US" sz="2400" dirty="0"/>
              <a:t>At which stage will they become involved?</a:t>
            </a:r>
          </a:p>
          <a:p>
            <a:pPr marL="742950" lvl="1" indent="-285750">
              <a:spcAft>
                <a:spcPts val="1200"/>
              </a:spcAft>
              <a:buFont typeface="Wingdings" panose="05000000000000000000" pitchFamily="2" charset="2"/>
              <a:buChar char="Ø"/>
            </a:pPr>
            <a:r>
              <a:rPr lang="en-US" sz="2400" dirty="0"/>
              <a:t>Needs assessment?</a:t>
            </a:r>
          </a:p>
          <a:p>
            <a:pPr marL="742950" lvl="1" indent="-285750">
              <a:spcAft>
                <a:spcPts val="1200"/>
              </a:spcAft>
              <a:buFont typeface="Wingdings" panose="05000000000000000000" pitchFamily="2" charset="2"/>
              <a:buChar char="Ø"/>
            </a:pPr>
            <a:r>
              <a:rPr lang="en-US" sz="2400" dirty="0"/>
              <a:t>Project planning?</a:t>
            </a:r>
          </a:p>
          <a:p>
            <a:pPr marL="742950" lvl="1" indent="-285750">
              <a:spcAft>
                <a:spcPts val="1200"/>
              </a:spcAft>
              <a:buFont typeface="Wingdings" panose="05000000000000000000" pitchFamily="2" charset="2"/>
              <a:buChar char="Ø"/>
            </a:pPr>
            <a:r>
              <a:rPr lang="en-US" sz="2400" dirty="0"/>
              <a:t>Project implementation?</a:t>
            </a:r>
          </a:p>
          <a:p>
            <a:pPr marL="742950" lvl="1" indent="-285750">
              <a:spcAft>
                <a:spcPts val="1200"/>
              </a:spcAft>
              <a:buFont typeface="Wingdings" panose="05000000000000000000" pitchFamily="2" charset="2"/>
              <a:buChar char="Ø"/>
            </a:pPr>
            <a:r>
              <a:rPr lang="en-US" sz="2400" dirty="0"/>
              <a:t>Monitoring and evaluation?</a:t>
            </a:r>
          </a:p>
          <a:p>
            <a:pPr marL="285750" indent="-285750">
              <a:spcAft>
                <a:spcPts val="1200"/>
              </a:spcAft>
              <a:buFont typeface="Wingdings" panose="05000000000000000000" pitchFamily="2" charset="2"/>
              <a:buChar char="Ø"/>
            </a:pPr>
            <a:r>
              <a:rPr lang="en-US" sz="2400" dirty="0"/>
              <a:t>Identify strategies for engaging with each stakeholder</a:t>
            </a:r>
          </a:p>
          <a:p>
            <a:pPr marL="285750" indent="-285750">
              <a:spcAft>
                <a:spcPts val="1200"/>
              </a:spcAft>
              <a:buFont typeface="Wingdings" panose="05000000000000000000" pitchFamily="2" charset="2"/>
              <a:buChar char="Ø"/>
            </a:pPr>
            <a:endParaRPr lang="en-US" sz="2400" dirty="0"/>
          </a:p>
        </p:txBody>
      </p:sp>
      <p:sp>
        <p:nvSpPr>
          <p:cNvPr id="5" name="TextBox 4">
            <a:extLst>
              <a:ext uri="{FF2B5EF4-FFF2-40B4-BE49-F238E27FC236}">
                <a16:creationId xmlns:a16="http://schemas.microsoft.com/office/drawing/2014/main" id="{0BFFD025-1EA0-4AEC-8991-0B99B721DAF4}"/>
              </a:ext>
            </a:extLst>
          </p:cNvPr>
          <p:cNvSpPr txBox="1"/>
          <p:nvPr/>
        </p:nvSpPr>
        <p:spPr>
          <a:xfrm>
            <a:off x="377952" y="6499591"/>
            <a:ext cx="7217664" cy="307777"/>
          </a:xfrm>
          <a:prstGeom prst="rect">
            <a:avLst/>
          </a:prstGeom>
          <a:noFill/>
        </p:spPr>
        <p:txBody>
          <a:bodyPr wrap="square" rtlCol="0">
            <a:spAutoFit/>
          </a:bodyPr>
          <a:lstStyle/>
          <a:p>
            <a:r>
              <a:rPr lang="en-US" sz="1400" dirty="0"/>
              <a:t>Adapted from Public Sector Improvement Facility (PFIS) </a:t>
            </a:r>
            <a:r>
              <a:rPr lang="en-US" sz="1400" dirty="0">
                <a:hlinkClick r:id="rId3" action="ppaction://hlinkpres?slideindex=1&amp;slidetitle="/>
              </a:rPr>
              <a:t>Project Resources </a:t>
            </a:r>
            <a:endParaRPr lang="en-US" sz="1400" dirty="0"/>
          </a:p>
        </p:txBody>
      </p:sp>
    </p:spTree>
    <p:extLst>
      <p:ext uri="{BB962C8B-B14F-4D97-AF65-F5344CB8AC3E}">
        <p14:creationId xmlns:p14="http://schemas.microsoft.com/office/powerpoint/2010/main" val="1598841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5F0B-38D2-4B32-AA06-A811A2691F4C}"/>
              </a:ext>
            </a:extLst>
          </p:cNvPr>
          <p:cNvSpPr>
            <a:spLocks noGrp="1"/>
          </p:cNvSpPr>
          <p:nvPr>
            <p:ph type="title"/>
          </p:nvPr>
        </p:nvSpPr>
        <p:spPr>
          <a:xfrm>
            <a:off x="259228" y="234496"/>
            <a:ext cx="6945086" cy="1325563"/>
          </a:xfrm>
        </p:spPr>
        <p:txBody>
          <a:bodyPr>
            <a:normAutofit fontScale="90000"/>
          </a:bodyPr>
          <a:lstStyle/>
          <a:p>
            <a:r>
              <a:rPr lang="en-US" dirty="0">
                <a:solidFill>
                  <a:srgbClr val="122660"/>
                </a:solidFill>
              </a:rPr>
              <a:t>Tool </a:t>
            </a:r>
            <a:r>
              <a:rPr lang="en-US" sz="5400" dirty="0">
                <a:solidFill>
                  <a:srgbClr val="122660"/>
                </a:solidFill>
              </a:rPr>
              <a:t>#1: </a:t>
            </a:r>
            <a:br>
              <a:rPr lang="en-US" sz="5400" dirty="0">
                <a:solidFill>
                  <a:srgbClr val="122660"/>
                </a:solidFill>
              </a:rPr>
            </a:br>
            <a:r>
              <a:rPr lang="en-US" b="1" dirty="0">
                <a:solidFill>
                  <a:srgbClr val="122660"/>
                </a:solidFill>
              </a:rPr>
              <a:t>Stakeholder Analysis Table </a:t>
            </a:r>
          </a:p>
        </p:txBody>
      </p:sp>
      <p:graphicFrame>
        <p:nvGraphicFramePr>
          <p:cNvPr id="4" name="Content Placeholder 3">
            <a:extLst>
              <a:ext uri="{FF2B5EF4-FFF2-40B4-BE49-F238E27FC236}">
                <a16:creationId xmlns:a16="http://schemas.microsoft.com/office/drawing/2014/main" id="{917BC643-6E38-4F64-840B-88E8FFD86AAE}"/>
              </a:ext>
            </a:extLst>
          </p:cNvPr>
          <p:cNvGraphicFramePr>
            <a:graphicFrameLocks noGrp="1"/>
          </p:cNvGraphicFramePr>
          <p:nvPr>
            <p:ph idx="1"/>
            <p:extLst>
              <p:ext uri="{D42A27DB-BD31-4B8C-83A1-F6EECF244321}">
                <p14:modId xmlns:p14="http://schemas.microsoft.com/office/powerpoint/2010/main" val="101162677"/>
              </p:ext>
            </p:extLst>
          </p:nvPr>
        </p:nvGraphicFramePr>
        <p:xfrm>
          <a:off x="259228" y="1690688"/>
          <a:ext cx="11673543" cy="4619832"/>
        </p:xfrm>
        <a:graphic>
          <a:graphicData uri="http://schemas.openxmlformats.org/drawingml/2006/table">
            <a:tbl>
              <a:tblPr firstRow="1" bandRow="1">
                <a:tableStyleId>{F5AB1C69-6EDB-4FF4-983F-18BD219EF322}</a:tableStyleId>
              </a:tblPr>
              <a:tblGrid>
                <a:gridCol w="2103120">
                  <a:extLst>
                    <a:ext uri="{9D8B030D-6E8A-4147-A177-3AD203B41FA5}">
                      <a16:colId xmlns:a16="http://schemas.microsoft.com/office/drawing/2014/main" val="3965333327"/>
                    </a:ext>
                  </a:extLst>
                </a:gridCol>
                <a:gridCol w="2103120">
                  <a:extLst>
                    <a:ext uri="{9D8B030D-6E8A-4147-A177-3AD203B41FA5}">
                      <a16:colId xmlns:a16="http://schemas.microsoft.com/office/drawing/2014/main" val="790277740"/>
                    </a:ext>
                  </a:extLst>
                </a:gridCol>
                <a:gridCol w="2544932">
                  <a:extLst>
                    <a:ext uri="{9D8B030D-6E8A-4147-A177-3AD203B41FA5}">
                      <a16:colId xmlns:a16="http://schemas.microsoft.com/office/drawing/2014/main" val="2919811229"/>
                    </a:ext>
                  </a:extLst>
                </a:gridCol>
                <a:gridCol w="2485292">
                  <a:extLst>
                    <a:ext uri="{9D8B030D-6E8A-4147-A177-3AD203B41FA5}">
                      <a16:colId xmlns:a16="http://schemas.microsoft.com/office/drawing/2014/main" val="1032826814"/>
                    </a:ext>
                  </a:extLst>
                </a:gridCol>
                <a:gridCol w="2437079">
                  <a:extLst>
                    <a:ext uri="{9D8B030D-6E8A-4147-A177-3AD203B41FA5}">
                      <a16:colId xmlns:a16="http://schemas.microsoft.com/office/drawing/2014/main" val="4088425466"/>
                    </a:ext>
                  </a:extLst>
                </a:gridCol>
              </a:tblGrid>
              <a:tr h="1222375">
                <a:tc>
                  <a:txBody>
                    <a:bodyPr/>
                    <a:lstStyle/>
                    <a:p>
                      <a:pPr marL="0" marR="0" lvl="0" indent="0" algn="ctr" rtl="0">
                        <a:spcBef>
                          <a:spcPts val="0"/>
                        </a:spcBef>
                        <a:buSzPct val="25000"/>
                        <a:buNone/>
                      </a:pPr>
                      <a:r>
                        <a:rPr lang="en-US" sz="1700" u="none" strike="noStrike" cap="none" dirty="0">
                          <a:solidFill>
                            <a:schemeClr val="bg1"/>
                          </a:solidFill>
                        </a:rPr>
                        <a:t>Stakehold</a:t>
                      </a:r>
                      <a:r>
                        <a:rPr lang="en-US" sz="1700" dirty="0">
                          <a:solidFill>
                            <a:schemeClr val="bg1"/>
                          </a:solidFill>
                        </a:rPr>
                        <a:t>e</a:t>
                      </a:r>
                      <a:r>
                        <a:rPr lang="en-US" sz="1700" u="none" strike="noStrike" cap="none" dirty="0">
                          <a:solidFill>
                            <a:schemeClr val="bg1"/>
                          </a:solidFill>
                        </a:rPr>
                        <a:t>r</a:t>
                      </a: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spcBef>
                          <a:spcPts val="0"/>
                        </a:spcBef>
                        <a:buSzPct val="25000"/>
                        <a:buNone/>
                      </a:pPr>
                      <a:r>
                        <a:rPr lang="en-US" sz="1800" u="none" strike="noStrike" cap="none">
                          <a:solidFill>
                            <a:schemeClr val="bg1"/>
                          </a:solidFill>
                        </a:rPr>
                        <a:t>Interest</a:t>
                      </a:r>
                    </a:p>
                    <a:p>
                      <a:pPr marL="0" marR="0" lvl="0" indent="0" algn="ctr" rtl="0">
                        <a:spcBef>
                          <a:spcPts val="0"/>
                        </a:spcBef>
                        <a:buSzPct val="25000"/>
                        <a:buNone/>
                      </a:pPr>
                      <a:r>
                        <a:rPr lang="en-US" sz="1800" u="none" strike="noStrike" cap="none">
                          <a:solidFill>
                            <a:schemeClr val="bg1"/>
                          </a:solidFill>
                        </a:rPr>
                        <a:t>Positive (+)</a:t>
                      </a:r>
                    </a:p>
                    <a:p>
                      <a:pPr marL="0" marR="0" lvl="0" indent="0" algn="ctr" rtl="0">
                        <a:spcBef>
                          <a:spcPts val="0"/>
                        </a:spcBef>
                        <a:buSzPct val="25000"/>
                        <a:buNone/>
                      </a:pPr>
                      <a:r>
                        <a:rPr lang="en-US" sz="1800" u="none" strike="noStrike" cap="none">
                          <a:solidFill>
                            <a:schemeClr val="bg1"/>
                          </a:solidFill>
                        </a:rPr>
                        <a:t>Negative (-)</a:t>
                      </a:r>
                    </a:p>
                    <a:p>
                      <a:pPr marL="0" marR="0" lvl="0" indent="0" algn="ctr" rtl="0">
                        <a:spcBef>
                          <a:spcPts val="0"/>
                        </a:spcBef>
                        <a:buSzPct val="25000"/>
                        <a:buNone/>
                      </a:pPr>
                      <a:r>
                        <a:rPr lang="en-US" sz="1800" u="none" strike="noStrike" cap="none">
                          <a:solidFill>
                            <a:schemeClr val="bg1"/>
                          </a:solidFill>
                        </a:rPr>
                        <a:t>Unknown (?)</a:t>
                      </a: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spcBef>
                          <a:spcPts val="0"/>
                        </a:spcBef>
                        <a:buSzPct val="25000"/>
                        <a:buNone/>
                      </a:pPr>
                      <a:r>
                        <a:rPr lang="en-US" sz="1800" u="none" strike="noStrike" cap="none" dirty="0">
                          <a:solidFill>
                            <a:schemeClr val="bg1"/>
                          </a:solidFill>
                        </a:rPr>
                        <a:t>Potential Impact of Stakeholder</a:t>
                      </a: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lnSpc>
                          <a:spcPct val="100000"/>
                        </a:lnSpc>
                        <a:spcBef>
                          <a:spcPts val="0"/>
                        </a:spcBef>
                        <a:spcAft>
                          <a:spcPts val="0"/>
                        </a:spcAft>
                        <a:buClr>
                          <a:schemeClr val="dk1"/>
                        </a:buClr>
                        <a:buSzPct val="25000"/>
                        <a:buFont typeface="Calibri"/>
                        <a:buNone/>
                      </a:pPr>
                      <a:r>
                        <a:rPr lang="en-US" sz="1800" u="none" strike="noStrike" cap="none" dirty="0">
                          <a:solidFill>
                            <a:schemeClr val="bg1"/>
                          </a:solidFill>
                        </a:rPr>
                        <a:t>Level of Involvement</a:t>
                      </a:r>
                    </a:p>
                    <a:p>
                      <a:pPr marL="0" marR="0" lvl="0" indent="0" algn="ctr" rtl="0">
                        <a:spcBef>
                          <a:spcPts val="0"/>
                        </a:spcBef>
                        <a:buSzPct val="25000"/>
                        <a:buNone/>
                      </a:pPr>
                      <a:r>
                        <a:rPr lang="en-US" sz="1800" u="none" strike="noStrike" cap="none" dirty="0">
                          <a:solidFill>
                            <a:schemeClr val="bg1"/>
                          </a:solidFill>
                          <a:sym typeface="Calibri"/>
                        </a:rPr>
                        <a:t>(Informed, Consulted, Partners, Controlling)</a:t>
                      </a:r>
                      <a:endParaRPr lang="en-US" sz="1800" u="none" strike="noStrike" cap="none" dirty="0">
                        <a:solidFill>
                          <a:schemeClr val="bg1"/>
                        </a:solidFill>
                        <a:latin typeface="Calibri"/>
                        <a:ea typeface="Calibri"/>
                        <a:cs typeface="Calibri"/>
                        <a:sym typeface="Calibri"/>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spcBef>
                          <a:spcPts val="0"/>
                        </a:spcBef>
                        <a:buSzPct val="25000"/>
                        <a:buNone/>
                      </a:pPr>
                      <a:r>
                        <a:rPr lang="en-US" sz="1800" dirty="0">
                          <a:solidFill>
                            <a:schemeClr val="bg1"/>
                          </a:solidFill>
                        </a:rPr>
                        <a:t>Strategy</a:t>
                      </a: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extLst>
                  <a:ext uri="{0D108BD9-81ED-4DB2-BD59-A6C34878D82A}">
                    <a16:rowId xmlns:a16="http://schemas.microsoft.com/office/drawing/2014/main" val="4095045010"/>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468088"/>
                  </a:ext>
                </a:extLst>
              </a:tr>
              <a:tr h="485351">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324214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489261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061931"/>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5456253"/>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8356697"/>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7427807"/>
                  </a:ext>
                </a:extLst>
              </a:tr>
            </a:tbl>
          </a:graphicData>
        </a:graphic>
      </p:graphicFrame>
      <p:sp>
        <p:nvSpPr>
          <p:cNvPr id="3" name="TextBox 2">
            <a:extLst>
              <a:ext uri="{FF2B5EF4-FFF2-40B4-BE49-F238E27FC236}">
                <a16:creationId xmlns:a16="http://schemas.microsoft.com/office/drawing/2014/main" id="{EE53CDF1-6F26-4B81-B7D9-85760001F88D}"/>
              </a:ext>
            </a:extLst>
          </p:cNvPr>
          <p:cNvSpPr txBox="1"/>
          <p:nvPr/>
        </p:nvSpPr>
        <p:spPr>
          <a:xfrm>
            <a:off x="377952" y="6486144"/>
            <a:ext cx="7217664" cy="307777"/>
          </a:xfrm>
          <a:prstGeom prst="rect">
            <a:avLst/>
          </a:prstGeom>
          <a:noFill/>
        </p:spPr>
        <p:txBody>
          <a:bodyPr wrap="square" rtlCol="0">
            <a:spAutoFit/>
          </a:bodyPr>
          <a:lstStyle/>
          <a:p>
            <a:r>
              <a:rPr lang="en-US" sz="1400" dirty="0"/>
              <a:t>Adapted from Public Sector Improvement Facility (PFIS) </a:t>
            </a:r>
            <a:r>
              <a:rPr lang="en-US" sz="1400" dirty="0">
                <a:hlinkClick r:id="rId3" action="ppaction://hlinkpres?slideindex=1&amp;slidetitle="/>
              </a:rPr>
              <a:t>Project Resources </a:t>
            </a:r>
            <a:endParaRPr lang="en-US" sz="1400" dirty="0"/>
          </a:p>
        </p:txBody>
      </p:sp>
    </p:spTree>
    <p:extLst>
      <p:ext uri="{BB962C8B-B14F-4D97-AF65-F5344CB8AC3E}">
        <p14:creationId xmlns:p14="http://schemas.microsoft.com/office/powerpoint/2010/main" val="2962468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E4513-3C8B-4DE3-9488-0D7C425569C3}"/>
              </a:ext>
            </a:extLst>
          </p:cNvPr>
          <p:cNvSpPr>
            <a:spLocks noGrp="1"/>
          </p:cNvSpPr>
          <p:nvPr>
            <p:ph type="title"/>
          </p:nvPr>
        </p:nvSpPr>
        <p:spPr>
          <a:xfrm>
            <a:off x="594805" y="640263"/>
            <a:ext cx="3759240" cy="1344975"/>
          </a:xfrm>
        </p:spPr>
        <p:txBody>
          <a:bodyPr vert="horz" lIns="91440" tIns="45720" rIns="91440" bIns="45720" rtlCol="0" anchor="ctr">
            <a:normAutofit/>
          </a:bodyPr>
          <a:lstStyle/>
          <a:p>
            <a:r>
              <a:rPr lang="en-US" sz="4000" b="1" dirty="0">
                <a:solidFill>
                  <a:srgbClr val="122660"/>
                </a:solidFill>
              </a:rPr>
              <a:t>Next Week</a:t>
            </a:r>
          </a:p>
        </p:txBody>
      </p:sp>
      <p:sp>
        <p:nvSpPr>
          <p:cNvPr id="3" name="Content Placeholder 2">
            <a:extLst>
              <a:ext uri="{FF2B5EF4-FFF2-40B4-BE49-F238E27FC236}">
                <a16:creationId xmlns:a16="http://schemas.microsoft.com/office/drawing/2014/main" id="{05FB5279-BABC-4540-A603-23F7BDC09EFB}"/>
              </a:ext>
            </a:extLst>
          </p:cNvPr>
          <p:cNvSpPr>
            <a:spLocks noGrp="1"/>
          </p:cNvSpPr>
          <p:nvPr>
            <p:ph sz="half" idx="1"/>
          </p:nvPr>
        </p:nvSpPr>
        <p:spPr>
          <a:xfrm>
            <a:off x="594110" y="2121763"/>
            <a:ext cx="3764826" cy="3773010"/>
          </a:xfrm>
        </p:spPr>
        <p:txBody>
          <a:bodyPr vert="horz" lIns="91440" tIns="45720" rIns="91440" bIns="45720" rtlCol="0">
            <a:normAutofit/>
          </a:bodyPr>
          <a:lstStyle/>
          <a:p>
            <a:endParaRPr lang="en-US" sz="2400" dirty="0">
              <a:solidFill>
                <a:srgbClr val="122660"/>
              </a:solidFill>
            </a:endParaRPr>
          </a:p>
        </p:txBody>
      </p:sp>
      <p:pic>
        <p:nvPicPr>
          <p:cNvPr id="6" name="Content Placeholder 5" descr="A picture containing sky, outdoor, ground, truck&#10;&#10;Description automatically generated">
            <a:extLst>
              <a:ext uri="{FF2B5EF4-FFF2-40B4-BE49-F238E27FC236}">
                <a16:creationId xmlns:a16="http://schemas.microsoft.com/office/drawing/2014/main" id="{25F0DB54-3EA4-4A25-B7A7-B659595108F8}"/>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t="23333" r="9091" b="58"/>
          <a:stretch/>
        </p:blipFill>
        <p:spPr>
          <a:xfrm>
            <a:off x="-1" y="10"/>
            <a:ext cx="12192000" cy="6857990"/>
          </a:xfrm>
          <a:prstGeom prst="rect">
            <a:avLst/>
          </a:prstGeom>
          <a:ln>
            <a:noFill/>
          </a:ln>
        </p:spPr>
      </p:pic>
      <p:sp>
        <p:nvSpPr>
          <p:cNvPr id="7" name="TextBox 6">
            <a:extLst>
              <a:ext uri="{FF2B5EF4-FFF2-40B4-BE49-F238E27FC236}">
                <a16:creationId xmlns:a16="http://schemas.microsoft.com/office/drawing/2014/main" id="{B28C58BA-0EA0-4155-9628-34B88D5A94F8}"/>
              </a:ext>
            </a:extLst>
          </p:cNvPr>
          <p:cNvSpPr txBox="1"/>
          <p:nvPr/>
        </p:nvSpPr>
        <p:spPr>
          <a:xfrm>
            <a:off x="9865721" y="6657945"/>
            <a:ext cx="2326278"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flickr.com/photos/inl/33056173090">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3.0/">
                  <a:extLst>
                    <a:ext uri="{A12FA001-AC4F-418D-AE19-62706E023703}">
                      <ahyp:hlinkClr xmlns:ahyp="http://schemas.microsoft.com/office/drawing/2018/hyperlinkcolor" val="tx"/>
                    </a:ext>
                  </a:extLst>
                </a:hlinkClick>
              </a:rPr>
              <a:t>CC BY</a:t>
            </a:r>
            <a:endParaRPr lang="en-US" sz="700">
              <a:solidFill>
                <a:srgbClr val="FFFFFF"/>
              </a:solidFill>
            </a:endParaRPr>
          </a:p>
        </p:txBody>
      </p:sp>
      <p:sp>
        <p:nvSpPr>
          <p:cNvPr id="4" name="Rectangle 3">
            <a:extLst>
              <a:ext uri="{FF2B5EF4-FFF2-40B4-BE49-F238E27FC236}">
                <a16:creationId xmlns:a16="http://schemas.microsoft.com/office/drawing/2014/main" id="{1C7196A2-42ED-CA44-BC08-12B9437AC128}"/>
              </a:ext>
            </a:extLst>
          </p:cNvPr>
          <p:cNvSpPr/>
          <p:nvPr/>
        </p:nvSpPr>
        <p:spPr>
          <a:xfrm>
            <a:off x="594110" y="792663"/>
            <a:ext cx="4181090" cy="537107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3417563F-E374-B441-8BAB-529CD555914D}"/>
              </a:ext>
            </a:extLst>
          </p:cNvPr>
          <p:cNvSpPr txBox="1">
            <a:spLocks/>
          </p:cNvSpPr>
          <p:nvPr/>
        </p:nvSpPr>
        <p:spPr>
          <a:xfrm>
            <a:off x="747205" y="792663"/>
            <a:ext cx="3759240" cy="13449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a:solidFill>
                  <a:srgbClr val="122660"/>
                </a:solidFill>
              </a:rPr>
              <a:t>Next Week</a:t>
            </a:r>
            <a:endParaRPr lang="en-US" sz="4000" dirty="0">
              <a:solidFill>
                <a:srgbClr val="122660"/>
              </a:solidFill>
            </a:endParaRPr>
          </a:p>
        </p:txBody>
      </p:sp>
    </p:spTree>
    <p:extLst>
      <p:ext uri="{BB962C8B-B14F-4D97-AF65-F5344CB8AC3E}">
        <p14:creationId xmlns:p14="http://schemas.microsoft.com/office/powerpoint/2010/main" val="3152671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1D679F-DC00-4A48-8817-A60C63FC1612}"/>
              </a:ext>
            </a:extLst>
          </p:cNvPr>
          <p:cNvSpPr>
            <a:spLocks noGrp="1"/>
          </p:cNvSpPr>
          <p:nvPr>
            <p:ph type="title"/>
          </p:nvPr>
        </p:nvSpPr>
        <p:spPr>
          <a:xfrm>
            <a:off x="838200" y="500062"/>
            <a:ext cx="10515600" cy="1325563"/>
          </a:xfrm>
        </p:spPr>
        <p:txBody>
          <a:bodyPr/>
          <a:lstStyle/>
          <a:p>
            <a:r>
              <a:rPr lang="en-US" b="1" dirty="0">
                <a:solidFill>
                  <a:srgbClr val="122660"/>
                </a:solidFill>
              </a:rPr>
              <a:t>Course Overview</a:t>
            </a:r>
          </a:p>
        </p:txBody>
      </p:sp>
      <p:sp>
        <p:nvSpPr>
          <p:cNvPr id="5" name="Content Placeholder 4">
            <a:extLst>
              <a:ext uri="{FF2B5EF4-FFF2-40B4-BE49-F238E27FC236}">
                <a16:creationId xmlns:a16="http://schemas.microsoft.com/office/drawing/2014/main" id="{92945302-E2E5-194F-ABEF-4A61A7ABD8AC}"/>
              </a:ext>
            </a:extLst>
          </p:cNvPr>
          <p:cNvSpPr txBox="1">
            <a:spLocks/>
          </p:cNvSpPr>
          <p:nvPr/>
        </p:nvSpPr>
        <p:spPr>
          <a:xfrm>
            <a:off x="838200" y="1825625"/>
            <a:ext cx="10515600"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solidFill>
                  <a:srgbClr val="3461DB"/>
                </a:solidFill>
                <a:latin typeface="Abadi Extra Light" panose="020B0204020104020204" pitchFamily="34" charset="0"/>
              </a:rPr>
              <a:t>1: Introduction</a:t>
            </a:r>
          </a:p>
          <a:p>
            <a:pPr marL="0" indent="0">
              <a:buFont typeface="Arial" panose="020B0604020202020204" pitchFamily="34" charset="0"/>
              <a:buNone/>
            </a:pPr>
            <a:r>
              <a:rPr lang="en-US" dirty="0">
                <a:solidFill>
                  <a:srgbClr val="3461DB"/>
                </a:solidFill>
                <a:latin typeface="Abadi Extra Light" panose="020B0204020104020204" pitchFamily="34" charset="0"/>
              </a:rPr>
              <a:t>2: Project Selection</a:t>
            </a:r>
          </a:p>
          <a:p>
            <a:pPr marL="0" indent="0">
              <a:buFont typeface="Arial" panose="020B0604020202020204" pitchFamily="34" charset="0"/>
              <a:buNone/>
            </a:pPr>
            <a:r>
              <a:rPr lang="en-US" dirty="0">
                <a:solidFill>
                  <a:srgbClr val="3461DB"/>
                </a:solidFill>
                <a:latin typeface="Abadi Extra Light" panose="020B0204020104020204" pitchFamily="34" charset="0"/>
              </a:rPr>
              <a:t>3: Problem Framing</a:t>
            </a:r>
          </a:p>
          <a:p>
            <a:pPr marL="0" indent="0">
              <a:buFont typeface="Arial" panose="020B0604020202020204" pitchFamily="34" charset="0"/>
              <a:buNone/>
            </a:pPr>
            <a:r>
              <a:rPr lang="en-US" dirty="0">
                <a:solidFill>
                  <a:srgbClr val="3461DB"/>
                </a:solidFill>
                <a:latin typeface="Abadi Extra Light" panose="020B0204020104020204" pitchFamily="34" charset="0"/>
              </a:rPr>
              <a:t>4: Sector Research</a:t>
            </a:r>
          </a:p>
          <a:p>
            <a:pPr marL="0" indent="0">
              <a:buFont typeface="Arial" panose="020B0604020202020204" pitchFamily="34" charset="0"/>
              <a:buNone/>
            </a:pPr>
            <a:r>
              <a:rPr lang="en-US" b="1" dirty="0">
                <a:solidFill>
                  <a:srgbClr val="122660"/>
                </a:solidFill>
                <a:latin typeface="Abadi Extra Light" panose="020B0204020104020204" pitchFamily="34" charset="0"/>
              </a:rPr>
              <a:t>5: Analytical Tools</a:t>
            </a:r>
          </a:p>
          <a:p>
            <a:pPr marL="0" indent="0">
              <a:buFont typeface="Arial" panose="020B0604020202020204" pitchFamily="34" charset="0"/>
              <a:buNone/>
            </a:pPr>
            <a:r>
              <a:rPr lang="en-US" dirty="0">
                <a:solidFill>
                  <a:srgbClr val="3461DB"/>
                </a:solidFill>
                <a:latin typeface="Abadi Extra Light" panose="020B0204020104020204" pitchFamily="34" charset="0"/>
              </a:rPr>
              <a:t>6: Preliminary Presentations</a:t>
            </a:r>
          </a:p>
          <a:p>
            <a:pPr marL="0" indent="0">
              <a:buFont typeface="Arial" panose="020B0604020202020204" pitchFamily="34" charset="0"/>
              <a:buNone/>
            </a:pPr>
            <a:r>
              <a:rPr lang="en-US" dirty="0">
                <a:solidFill>
                  <a:srgbClr val="3461DB"/>
                </a:solidFill>
                <a:latin typeface="Abadi Extra Light" panose="020B0204020104020204" pitchFamily="34" charset="0"/>
              </a:rPr>
              <a:t>7: Group Work</a:t>
            </a:r>
          </a:p>
          <a:p>
            <a:pPr marL="0" indent="0">
              <a:buFont typeface="Arial" panose="020B0604020202020204" pitchFamily="34" charset="0"/>
              <a:buNone/>
            </a:pPr>
            <a:r>
              <a:rPr lang="en-US" dirty="0">
                <a:solidFill>
                  <a:srgbClr val="3461DB"/>
                </a:solidFill>
                <a:latin typeface="Abadi Extra Light" panose="020B0204020104020204" pitchFamily="34" charset="0"/>
              </a:rPr>
              <a:t>8: Final Presentations </a:t>
            </a:r>
          </a:p>
        </p:txBody>
      </p:sp>
    </p:spTree>
    <p:extLst>
      <p:ext uri="{BB962C8B-B14F-4D97-AF65-F5344CB8AC3E}">
        <p14:creationId xmlns:p14="http://schemas.microsoft.com/office/powerpoint/2010/main" val="380408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D9A99-DCA2-40A6-B2AB-B65F2C3F1F28}"/>
              </a:ext>
            </a:extLst>
          </p:cNvPr>
          <p:cNvSpPr>
            <a:spLocks noGrp="1"/>
          </p:cNvSpPr>
          <p:nvPr>
            <p:ph type="title"/>
          </p:nvPr>
        </p:nvSpPr>
        <p:spPr>
          <a:xfrm>
            <a:off x="655320" y="365125"/>
            <a:ext cx="5120114" cy="1692794"/>
          </a:xfrm>
        </p:spPr>
        <p:txBody>
          <a:bodyPr>
            <a:normAutofit/>
          </a:bodyPr>
          <a:lstStyle/>
          <a:p>
            <a:r>
              <a:rPr lang="en-US" b="1" dirty="0">
                <a:solidFill>
                  <a:srgbClr val="122660"/>
                </a:solidFill>
              </a:rPr>
              <a:t>What is a Stakeholder?</a:t>
            </a:r>
          </a:p>
        </p:txBody>
      </p:sp>
      <p:sp>
        <p:nvSpPr>
          <p:cNvPr id="3" name="Content Placeholder 2">
            <a:extLst>
              <a:ext uri="{FF2B5EF4-FFF2-40B4-BE49-F238E27FC236}">
                <a16:creationId xmlns:a16="http://schemas.microsoft.com/office/drawing/2014/main" id="{5B485736-45C5-4F21-9EAC-26A71FC25834}"/>
              </a:ext>
            </a:extLst>
          </p:cNvPr>
          <p:cNvSpPr>
            <a:spLocks noGrp="1"/>
          </p:cNvSpPr>
          <p:nvPr>
            <p:ph idx="1"/>
          </p:nvPr>
        </p:nvSpPr>
        <p:spPr>
          <a:xfrm>
            <a:off x="655320" y="2289898"/>
            <a:ext cx="5120113" cy="3462228"/>
          </a:xfrm>
        </p:spPr>
        <p:txBody>
          <a:bodyPr>
            <a:normAutofit/>
          </a:bodyPr>
          <a:lstStyle/>
          <a:p>
            <a:pPr>
              <a:lnSpc>
                <a:spcPct val="150000"/>
              </a:lnSpc>
            </a:pPr>
            <a:r>
              <a:rPr lang="en-US" sz="2400" dirty="0">
                <a:solidFill>
                  <a:srgbClr val="122660"/>
                </a:solidFill>
              </a:rPr>
              <a:t>Any individual, group or institution who is </a:t>
            </a:r>
            <a:r>
              <a:rPr lang="en-US" sz="2400" b="1" dirty="0">
                <a:solidFill>
                  <a:srgbClr val="122660"/>
                </a:solidFill>
              </a:rPr>
              <a:t>affected</a:t>
            </a:r>
            <a:r>
              <a:rPr lang="en-US" sz="2400" dirty="0">
                <a:solidFill>
                  <a:srgbClr val="122660"/>
                </a:solidFill>
              </a:rPr>
              <a:t> by a project in a positive or negative way; or</a:t>
            </a:r>
          </a:p>
          <a:p>
            <a:pPr>
              <a:lnSpc>
                <a:spcPct val="150000"/>
              </a:lnSpc>
            </a:pPr>
            <a:r>
              <a:rPr lang="en-US" sz="2400" dirty="0">
                <a:solidFill>
                  <a:srgbClr val="122660"/>
                </a:solidFill>
              </a:rPr>
              <a:t>Any individual, group or institution that has an </a:t>
            </a:r>
            <a:r>
              <a:rPr lang="en-US" sz="2400" b="1" dirty="0">
                <a:solidFill>
                  <a:srgbClr val="122660"/>
                </a:solidFill>
              </a:rPr>
              <a:t>interest</a:t>
            </a:r>
            <a:r>
              <a:rPr lang="en-US" sz="2400" dirty="0">
                <a:solidFill>
                  <a:srgbClr val="122660"/>
                </a:solidFill>
              </a:rPr>
              <a:t> (or stake) in the project</a:t>
            </a:r>
          </a:p>
          <a:p>
            <a:pPr marL="0" indent="0">
              <a:buNone/>
            </a:pPr>
            <a:endParaRPr lang="en-US" sz="2400" dirty="0">
              <a:solidFill>
                <a:srgbClr val="122660"/>
              </a:solidFill>
              <a:latin typeface="+mn-lt"/>
            </a:endParaRPr>
          </a:p>
        </p:txBody>
      </p:sp>
      <p:pic>
        <p:nvPicPr>
          <p:cNvPr id="18" name="Picture 17" descr="A windmill in the background&#10;&#10;Description automatically generated">
            <a:extLst>
              <a:ext uri="{FF2B5EF4-FFF2-40B4-BE49-F238E27FC236}">
                <a16:creationId xmlns:a16="http://schemas.microsoft.com/office/drawing/2014/main" id="{E2205E3B-487D-408B-A1B0-B5A226AF96D7}"/>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4072" r="14712"/>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19" name="TextBox 18">
            <a:extLst>
              <a:ext uri="{FF2B5EF4-FFF2-40B4-BE49-F238E27FC236}">
                <a16:creationId xmlns:a16="http://schemas.microsoft.com/office/drawing/2014/main" id="{1FC81524-7851-4AAA-B8CD-1266B6E49641}"/>
              </a:ext>
            </a:extLst>
          </p:cNvPr>
          <p:cNvSpPr txBox="1"/>
          <p:nvPr/>
        </p:nvSpPr>
        <p:spPr>
          <a:xfrm>
            <a:off x="9731070" y="6657945"/>
            <a:ext cx="2460930"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www.guidinginstincts.com/2012/07/wind-energy-for-your-home.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2884819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35642-1B4F-46C4-9EA1-E2F96A4C5BE7}"/>
              </a:ext>
            </a:extLst>
          </p:cNvPr>
          <p:cNvSpPr>
            <a:spLocks noGrp="1"/>
          </p:cNvSpPr>
          <p:nvPr>
            <p:ph type="title"/>
          </p:nvPr>
        </p:nvSpPr>
        <p:spPr/>
        <p:txBody>
          <a:bodyPr/>
          <a:lstStyle/>
          <a:p>
            <a:r>
              <a:rPr lang="en-US" b="1" dirty="0">
                <a:solidFill>
                  <a:srgbClr val="122660"/>
                </a:solidFill>
              </a:rPr>
              <a:t>Why Analyze Stakeholders?</a:t>
            </a:r>
          </a:p>
        </p:txBody>
      </p:sp>
      <p:sp>
        <p:nvSpPr>
          <p:cNvPr id="3" name="Content Placeholder 2">
            <a:extLst>
              <a:ext uri="{FF2B5EF4-FFF2-40B4-BE49-F238E27FC236}">
                <a16:creationId xmlns:a16="http://schemas.microsoft.com/office/drawing/2014/main" id="{CEE6AB5C-97CA-4081-9260-D6906265469A}"/>
              </a:ext>
            </a:extLst>
          </p:cNvPr>
          <p:cNvSpPr>
            <a:spLocks noGrp="1"/>
          </p:cNvSpPr>
          <p:nvPr>
            <p:ph idx="1"/>
          </p:nvPr>
        </p:nvSpPr>
        <p:spPr>
          <a:xfrm>
            <a:off x="1669473" y="1690688"/>
            <a:ext cx="7983682" cy="4575030"/>
          </a:xfrm>
        </p:spPr>
        <p:txBody>
          <a:bodyPr>
            <a:normAutofit lnSpcReduction="10000"/>
          </a:bodyPr>
          <a:lstStyle/>
          <a:p>
            <a:pPr marL="0" indent="0">
              <a:spcAft>
                <a:spcPts val="2400"/>
              </a:spcAft>
              <a:buNone/>
            </a:pPr>
            <a:r>
              <a:rPr lang="en-US" b="1" dirty="0">
                <a:solidFill>
                  <a:srgbClr val="122660"/>
                </a:solidFill>
                <a:latin typeface="+mn-lt"/>
                <a:cs typeface="Calibri Light" panose="020F0302020204030204" pitchFamily="34" charset="0"/>
              </a:rPr>
              <a:t>Understand</a:t>
            </a:r>
            <a:r>
              <a:rPr lang="en-US" dirty="0">
                <a:solidFill>
                  <a:srgbClr val="122660"/>
                </a:solidFill>
                <a:cs typeface="Calibri Light" panose="020F0302020204030204" pitchFamily="34" charset="0"/>
              </a:rPr>
              <a:t> your clients’ interests, needs and capabilities</a:t>
            </a:r>
          </a:p>
          <a:p>
            <a:pPr marL="0" indent="0">
              <a:spcAft>
                <a:spcPts val="2400"/>
              </a:spcAft>
              <a:buNone/>
            </a:pPr>
            <a:r>
              <a:rPr lang="en-US" b="1" dirty="0">
                <a:solidFill>
                  <a:srgbClr val="122660"/>
                </a:solidFill>
                <a:latin typeface="+mn-lt"/>
                <a:cs typeface="Calibri Light" panose="020F0302020204030204" pitchFamily="34" charset="0"/>
              </a:rPr>
              <a:t>Clarify</a:t>
            </a:r>
            <a:r>
              <a:rPr lang="en-US" dirty="0">
                <a:solidFill>
                  <a:srgbClr val="122660"/>
                </a:solidFill>
                <a:cs typeface="Calibri Light" panose="020F0302020204030204" pitchFamily="34" charset="0"/>
              </a:rPr>
              <a:t> the expectations of all groups that might have an interest in a project or project concept</a:t>
            </a:r>
          </a:p>
          <a:p>
            <a:pPr marL="0" indent="0">
              <a:spcAft>
                <a:spcPts val="2400"/>
              </a:spcAft>
              <a:buNone/>
            </a:pPr>
            <a:r>
              <a:rPr lang="en-US" b="1" dirty="0">
                <a:solidFill>
                  <a:srgbClr val="122660"/>
                </a:solidFill>
                <a:latin typeface="+mn-lt"/>
                <a:cs typeface="Calibri Light" panose="020F0302020204030204" pitchFamily="34" charset="0"/>
              </a:rPr>
              <a:t>Identify</a:t>
            </a:r>
            <a:r>
              <a:rPr lang="en-US" dirty="0">
                <a:solidFill>
                  <a:srgbClr val="122660"/>
                </a:solidFill>
                <a:cs typeface="Calibri Light" panose="020F0302020204030204" pitchFamily="34" charset="0"/>
              </a:rPr>
              <a:t> potential opportunities and threats to project implementation</a:t>
            </a:r>
          </a:p>
          <a:p>
            <a:pPr marL="0" indent="0">
              <a:spcAft>
                <a:spcPts val="2400"/>
              </a:spcAft>
              <a:buNone/>
            </a:pPr>
            <a:r>
              <a:rPr lang="en-US" b="1" dirty="0">
                <a:solidFill>
                  <a:srgbClr val="122660"/>
                </a:solidFill>
                <a:latin typeface="+mn-lt"/>
                <a:cs typeface="Calibri Light" panose="020F0302020204030204" pitchFamily="34" charset="0"/>
              </a:rPr>
              <a:t>Determine</a:t>
            </a:r>
            <a:r>
              <a:rPr lang="en-US" dirty="0">
                <a:solidFill>
                  <a:srgbClr val="122660"/>
                </a:solidFill>
                <a:cs typeface="Calibri Light" panose="020F0302020204030204" pitchFamily="34" charset="0"/>
              </a:rPr>
              <a:t> the extent to which certain groups should participate in project planning, implementation and evaluation</a:t>
            </a:r>
          </a:p>
        </p:txBody>
      </p:sp>
      <p:pic>
        <p:nvPicPr>
          <p:cNvPr id="5" name="Graphic 4" descr="Brain in head">
            <a:extLst>
              <a:ext uri="{FF2B5EF4-FFF2-40B4-BE49-F238E27FC236}">
                <a16:creationId xmlns:a16="http://schemas.microsoft.com/office/drawing/2014/main" id="{FAEFEAD1-5EF7-4D51-ABA7-E1437D1F55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5130" y="1686793"/>
            <a:ext cx="713508" cy="713508"/>
          </a:xfrm>
          <a:prstGeom prst="rect">
            <a:avLst/>
          </a:prstGeom>
        </p:spPr>
      </p:pic>
      <p:pic>
        <p:nvPicPr>
          <p:cNvPr id="7" name="Graphic 6" descr="Teacher">
            <a:extLst>
              <a:ext uri="{FF2B5EF4-FFF2-40B4-BE49-F238E27FC236}">
                <a16:creationId xmlns:a16="http://schemas.microsoft.com/office/drawing/2014/main" id="{D24E83C9-52B4-4193-B73F-FBDB098D0F6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5130" y="2818479"/>
            <a:ext cx="713509" cy="713509"/>
          </a:xfrm>
          <a:prstGeom prst="rect">
            <a:avLst/>
          </a:prstGeom>
        </p:spPr>
      </p:pic>
      <p:pic>
        <p:nvPicPr>
          <p:cNvPr id="9" name="Graphic 8" descr="Warning">
            <a:extLst>
              <a:ext uri="{FF2B5EF4-FFF2-40B4-BE49-F238E27FC236}">
                <a16:creationId xmlns:a16="http://schemas.microsoft.com/office/drawing/2014/main" id="{506B6053-8837-4F20-8361-034F72DC2C0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5519" y="3950167"/>
            <a:ext cx="713508" cy="713508"/>
          </a:xfrm>
          <a:prstGeom prst="rect">
            <a:avLst/>
          </a:prstGeom>
        </p:spPr>
      </p:pic>
      <p:pic>
        <p:nvPicPr>
          <p:cNvPr id="13" name="Graphic 12" descr="Handshake">
            <a:extLst>
              <a:ext uri="{FF2B5EF4-FFF2-40B4-BE49-F238E27FC236}">
                <a16:creationId xmlns:a16="http://schemas.microsoft.com/office/drawing/2014/main" id="{4075ACA9-3B3B-40AA-A672-1496D0B9C2A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55519" y="5077959"/>
            <a:ext cx="713508" cy="713508"/>
          </a:xfrm>
          <a:prstGeom prst="rect">
            <a:avLst/>
          </a:prstGeom>
        </p:spPr>
      </p:pic>
    </p:spTree>
    <p:extLst>
      <p:ext uri="{BB962C8B-B14F-4D97-AF65-F5344CB8AC3E}">
        <p14:creationId xmlns:p14="http://schemas.microsoft.com/office/powerpoint/2010/main" val="2798509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2266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25A75-5088-4AFC-B3F1-628A528CD452}"/>
              </a:ext>
            </a:extLst>
          </p:cNvPr>
          <p:cNvSpPr>
            <a:spLocks noGrp="1"/>
          </p:cNvSpPr>
          <p:nvPr>
            <p:ph type="title"/>
          </p:nvPr>
        </p:nvSpPr>
        <p:spPr>
          <a:xfrm>
            <a:off x="838199" y="1179985"/>
            <a:ext cx="10515600" cy="1325563"/>
          </a:xfrm>
        </p:spPr>
        <p:txBody>
          <a:bodyPr>
            <a:normAutofit fontScale="90000"/>
          </a:bodyPr>
          <a:lstStyle/>
          <a:p>
            <a:pPr algn="ctr"/>
            <a:r>
              <a:rPr lang="en-US" sz="6000" b="1" dirty="0">
                <a:solidFill>
                  <a:schemeClr val="bg1"/>
                </a:solidFill>
              </a:rPr>
              <a:t>Activity:</a:t>
            </a:r>
            <a:br>
              <a:rPr lang="en-US" b="1" dirty="0">
                <a:solidFill>
                  <a:schemeClr val="bg1"/>
                </a:solidFill>
              </a:rPr>
            </a:br>
            <a:r>
              <a:rPr lang="en-US" b="1" dirty="0">
                <a:solidFill>
                  <a:schemeClr val="bg1"/>
                </a:solidFill>
              </a:rPr>
              <a:t>Wheelchairs for the World</a:t>
            </a:r>
          </a:p>
        </p:txBody>
      </p:sp>
      <p:pic>
        <p:nvPicPr>
          <p:cNvPr id="4" name="Graphic 3" descr="New wheelchair">
            <a:extLst>
              <a:ext uri="{FF2B5EF4-FFF2-40B4-BE49-F238E27FC236}">
                <a16:creationId xmlns:a16="http://schemas.microsoft.com/office/drawing/2014/main" id="{D09DCEAA-76A7-8C49-BDC0-DF428DB039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28225" y="2505548"/>
            <a:ext cx="3135549" cy="3135549"/>
          </a:xfrm>
          <a:prstGeom prst="rect">
            <a:avLst/>
          </a:prstGeom>
        </p:spPr>
      </p:pic>
    </p:spTree>
    <p:extLst>
      <p:ext uri="{BB962C8B-B14F-4D97-AF65-F5344CB8AC3E}">
        <p14:creationId xmlns:p14="http://schemas.microsoft.com/office/powerpoint/2010/main" val="2394056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25A75-5088-4AFC-B3F1-628A528CD452}"/>
              </a:ext>
            </a:extLst>
          </p:cNvPr>
          <p:cNvSpPr>
            <a:spLocks noGrp="1"/>
          </p:cNvSpPr>
          <p:nvPr>
            <p:ph type="title"/>
          </p:nvPr>
        </p:nvSpPr>
        <p:spPr>
          <a:xfrm>
            <a:off x="432971" y="882240"/>
            <a:ext cx="5120114" cy="1692794"/>
          </a:xfrm>
        </p:spPr>
        <p:txBody>
          <a:bodyPr>
            <a:normAutofit/>
          </a:bodyPr>
          <a:lstStyle/>
          <a:p>
            <a:pPr algn="ctr"/>
            <a:r>
              <a:rPr lang="en-US" sz="3200" b="1" dirty="0">
                <a:solidFill>
                  <a:srgbClr val="122660"/>
                </a:solidFill>
              </a:rPr>
              <a:t>Activity:</a:t>
            </a:r>
            <a:br>
              <a:rPr lang="en-US" sz="3200" b="1" dirty="0">
                <a:solidFill>
                  <a:srgbClr val="122660"/>
                </a:solidFill>
              </a:rPr>
            </a:br>
            <a:r>
              <a:rPr lang="en-US" sz="3200" b="1" dirty="0">
                <a:solidFill>
                  <a:srgbClr val="122660"/>
                </a:solidFill>
              </a:rPr>
              <a:t>Stakeholder Brainstorm </a:t>
            </a:r>
          </a:p>
        </p:txBody>
      </p:sp>
      <p:sp>
        <p:nvSpPr>
          <p:cNvPr id="3" name="Content Placeholder 2">
            <a:extLst>
              <a:ext uri="{FF2B5EF4-FFF2-40B4-BE49-F238E27FC236}">
                <a16:creationId xmlns:a16="http://schemas.microsoft.com/office/drawing/2014/main" id="{CEE889C5-2281-417F-987D-72B48DDD558F}"/>
              </a:ext>
            </a:extLst>
          </p:cNvPr>
          <p:cNvSpPr>
            <a:spLocks noGrp="1"/>
          </p:cNvSpPr>
          <p:nvPr>
            <p:ph idx="1"/>
          </p:nvPr>
        </p:nvSpPr>
        <p:spPr>
          <a:xfrm>
            <a:off x="655321" y="2575034"/>
            <a:ext cx="5120113" cy="3462228"/>
          </a:xfrm>
        </p:spPr>
        <p:txBody>
          <a:bodyPr>
            <a:normAutofit lnSpcReduction="10000"/>
          </a:bodyPr>
          <a:lstStyle/>
          <a:p>
            <a:pPr marL="514350" indent="-514350">
              <a:spcAft>
                <a:spcPts val="2400"/>
              </a:spcAft>
              <a:buAutoNum type="arabicPeriod"/>
            </a:pPr>
            <a:r>
              <a:rPr lang="en-US" sz="2400" b="1" dirty="0">
                <a:solidFill>
                  <a:srgbClr val="122660"/>
                </a:solidFill>
                <a:latin typeface="+mn-lt"/>
              </a:rPr>
              <a:t>Brainstorm</a:t>
            </a:r>
            <a:r>
              <a:rPr lang="en-US" sz="2400" dirty="0">
                <a:solidFill>
                  <a:srgbClr val="122660"/>
                </a:solidFill>
                <a:latin typeface="+mn-lt"/>
              </a:rPr>
              <a:t> a list of all the potential stakeholders</a:t>
            </a:r>
          </a:p>
          <a:p>
            <a:pPr marL="514350" indent="-514350">
              <a:spcAft>
                <a:spcPts val="2400"/>
              </a:spcAft>
              <a:buAutoNum type="arabicPeriod"/>
            </a:pPr>
            <a:r>
              <a:rPr lang="en-US" sz="2400" b="1" dirty="0">
                <a:solidFill>
                  <a:srgbClr val="122660"/>
                </a:solidFill>
                <a:latin typeface="+mn-lt"/>
              </a:rPr>
              <a:t>Classify</a:t>
            </a:r>
            <a:r>
              <a:rPr lang="en-US" sz="2400" dirty="0">
                <a:solidFill>
                  <a:srgbClr val="122660"/>
                </a:solidFill>
                <a:latin typeface="+mn-lt"/>
              </a:rPr>
              <a:t> them as primary or secondary stakeholders</a:t>
            </a:r>
            <a:endParaRPr lang="en-US" sz="2400" b="1" dirty="0">
              <a:solidFill>
                <a:srgbClr val="122660"/>
              </a:solidFill>
              <a:latin typeface="+mn-lt"/>
            </a:endParaRPr>
          </a:p>
          <a:p>
            <a:pPr marL="514350" indent="-514350">
              <a:spcAft>
                <a:spcPts val="2400"/>
              </a:spcAft>
              <a:buAutoNum type="arabicPeriod"/>
            </a:pPr>
            <a:r>
              <a:rPr lang="en-US" sz="2400" dirty="0">
                <a:solidFill>
                  <a:srgbClr val="122660"/>
                </a:solidFill>
                <a:latin typeface="+mn-lt"/>
              </a:rPr>
              <a:t>What is the relationship of stakeholders to each other? </a:t>
            </a:r>
            <a:r>
              <a:rPr lang="en-US" sz="2400" b="1" dirty="0">
                <a:solidFill>
                  <a:srgbClr val="122660"/>
                </a:solidFill>
                <a:latin typeface="+mn-lt"/>
              </a:rPr>
              <a:t>Map it out:</a:t>
            </a:r>
          </a:p>
          <a:p>
            <a:pPr marL="514350" indent="-514350">
              <a:buAutoNum type="arabicPeriod"/>
            </a:pPr>
            <a:endParaRPr lang="en-US" sz="1800" dirty="0"/>
          </a:p>
        </p:txBody>
      </p:sp>
      <p:pic>
        <p:nvPicPr>
          <p:cNvPr id="5" name="Picture 4" descr="A close up of text on a white background&#10;&#10;Description automatically generated">
            <a:extLst>
              <a:ext uri="{FF2B5EF4-FFF2-40B4-BE49-F238E27FC236}">
                <a16:creationId xmlns:a16="http://schemas.microsoft.com/office/drawing/2014/main" id="{171496F2-AD0A-4E53-A60D-5FFA7BE293D7}"/>
              </a:ext>
            </a:extLst>
          </p:cNvPr>
          <p:cNvPicPr>
            <a:picLocks noChangeAspect="1"/>
          </p:cNvPicPr>
          <p:nvPr/>
        </p:nvPicPr>
        <p:blipFill rotWithShape="1">
          <a:blip r:embed="rId3">
            <a:extLst>
              <a:ext uri="{28A0092B-C50C-407E-A947-70E740481C1C}">
                <a14:useLocalDpi xmlns:a14="http://schemas.microsoft.com/office/drawing/2010/main" val="0"/>
              </a:ext>
            </a:extLst>
          </a:blip>
          <a:srcRect l="20142" r="2" b="2"/>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1751212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5F0B-38D2-4B32-AA06-A811A2691F4C}"/>
              </a:ext>
            </a:extLst>
          </p:cNvPr>
          <p:cNvSpPr>
            <a:spLocks noGrp="1"/>
          </p:cNvSpPr>
          <p:nvPr>
            <p:ph type="title"/>
          </p:nvPr>
        </p:nvSpPr>
        <p:spPr>
          <a:xfrm>
            <a:off x="259228" y="234496"/>
            <a:ext cx="6945086" cy="1325563"/>
          </a:xfrm>
        </p:spPr>
        <p:txBody>
          <a:bodyPr>
            <a:normAutofit fontScale="90000"/>
          </a:bodyPr>
          <a:lstStyle/>
          <a:p>
            <a:r>
              <a:rPr lang="en-US" dirty="0">
                <a:solidFill>
                  <a:srgbClr val="122660"/>
                </a:solidFill>
              </a:rPr>
              <a:t>Tool </a:t>
            </a:r>
            <a:r>
              <a:rPr lang="en-US" sz="5400" dirty="0">
                <a:solidFill>
                  <a:srgbClr val="122660"/>
                </a:solidFill>
              </a:rPr>
              <a:t>#1: </a:t>
            </a:r>
            <a:br>
              <a:rPr lang="en-US" sz="5400" dirty="0">
                <a:solidFill>
                  <a:srgbClr val="122660"/>
                </a:solidFill>
              </a:rPr>
            </a:br>
            <a:r>
              <a:rPr lang="en-US" b="1" dirty="0">
                <a:solidFill>
                  <a:srgbClr val="122660"/>
                </a:solidFill>
              </a:rPr>
              <a:t>Stakeholder Analysis Table </a:t>
            </a:r>
          </a:p>
        </p:txBody>
      </p:sp>
      <p:graphicFrame>
        <p:nvGraphicFramePr>
          <p:cNvPr id="4" name="Content Placeholder 3">
            <a:extLst>
              <a:ext uri="{FF2B5EF4-FFF2-40B4-BE49-F238E27FC236}">
                <a16:creationId xmlns:a16="http://schemas.microsoft.com/office/drawing/2014/main" id="{917BC643-6E38-4F64-840B-88E8FFD86AAE}"/>
              </a:ext>
            </a:extLst>
          </p:cNvPr>
          <p:cNvGraphicFramePr>
            <a:graphicFrameLocks noGrp="1"/>
          </p:cNvGraphicFramePr>
          <p:nvPr>
            <p:ph idx="1"/>
            <p:extLst>
              <p:ext uri="{D42A27DB-BD31-4B8C-83A1-F6EECF244321}">
                <p14:modId xmlns:p14="http://schemas.microsoft.com/office/powerpoint/2010/main" val="3388506236"/>
              </p:ext>
            </p:extLst>
          </p:nvPr>
        </p:nvGraphicFramePr>
        <p:xfrm>
          <a:off x="259228" y="1690688"/>
          <a:ext cx="11673543" cy="4619832"/>
        </p:xfrm>
        <a:graphic>
          <a:graphicData uri="http://schemas.openxmlformats.org/drawingml/2006/table">
            <a:tbl>
              <a:tblPr firstRow="1" bandRow="1">
                <a:tableStyleId>{F5AB1C69-6EDB-4FF4-983F-18BD219EF322}</a:tableStyleId>
              </a:tblPr>
              <a:tblGrid>
                <a:gridCol w="2103120">
                  <a:extLst>
                    <a:ext uri="{9D8B030D-6E8A-4147-A177-3AD203B41FA5}">
                      <a16:colId xmlns:a16="http://schemas.microsoft.com/office/drawing/2014/main" val="3965333327"/>
                    </a:ext>
                  </a:extLst>
                </a:gridCol>
                <a:gridCol w="2103120">
                  <a:extLst>
                    <a:ext uri="{9D8B030D-6E8A-4147-A177-3AD203B41FA5}">
                      <a16:colId xmlns:a16="http://schemas.microsoft.com/office/drawing/2014/main" val="790277740"/>
                    </a:ext>
                  </a:extLst>
                </a:gridCol>
                <a:gridCol w="2544932">
                  <a:extLst>
                    <a:ext uri="{9D8B030D-6E8A-4147-A177-3AD203B41FA5}">
                      <a16:colId xmlns:a16="http://schemas.microsoft.com/office/drawing/2014/main" val="2919811229"/>
                    </a:ext>
                  </a:extLst>
                </a:gridCol>
                <a:gridCol w="2485292">
                  <a:extLst>
                    <a:ext uri="{9D8B030D-6E8A-4147-A177-3AD203B41FA5}">
                      <a16:colId xmlns:a16="http://schemas.microsoft.com/office/drawing/2014/main" val="1032826814"/>
                    </a:ext>
                  </a:extLst>
                </a:gridCol>
                <a:gridCol w="2437079">
                  <a:extLst>
                    <a:ext uri="{9D8B030D-6E8A-4147-A177-3AD203B41FA5}">
                      <a16:colId xmlns:a16="http://schemas.microsoft.com/office/drawing/2014/main" val="4088425466"/>
                    </a:ext>
                  </a:extLst>
                </a:gridCol>
              </a:tblGrid>
              <a:tr h="1222375">
                <a:tc>
                  <a:txBody>
                    <a:bodyPr/>
                    <a:lstStyle/>
                    <a:p>
                      <a:pPr marL="0" marR="0" lvl="0" indent="0" algn="ctr" rtl="0">
                        <a:spcBef>
                          <a:spcPts val="0"/>
                        </a:spcBef>
                        <a:buSzPct val="25000"/>
                        <a:buNone/>
                      </a:pPr>
                      <a:r>
                        <a:rPr lang="en-US" sz="1700" b="0" u="none" strike="noStrike" cap="none" dirty="0">
                          <a:solidFill>
                            <a:schemeClr val="bg1"/>
                          </a:solidFill>
                        </a:rPr>
                        <a:t>Stakehold</a:t>
                      </a:r>
                      <a:r>
                        <a:rPr lang="en-US" sz="1700" b="0" dirty="0">
                          <a:solidFill>
                            <a:schemeClr val="bg1"/>
                          </a:solidFill>
                        </a:rPr>
                        <a:t>e</a:t>
                      </a:r>
                      <a:r>
                        <a:rPr lang="en-US" sz="1700" b="0" u="none" strike="noStrike" cap="none" dirty="0">
                          <a:solidFill>
                            <a:schemeClr val="bg1"/>
                          </a:solidFill>
                        </a:rPr>
                        <a:t>r</a:t>
                      </a: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spcBef>
                          <a:spcPts val="0"/>
                        </a:spcBef>
                        <a:buSzPct val="25000"/>
                        <a:buNone/>
                      </a:pPr>
                      <a:r>
                        <a:rPr lang="en-US" sz="1800" b="0" u="none" strike="noStrike" cap="none" dirty="0">
                          <a:solidFill>
                            <a:schemeClr val="bg1"/>
                          </a:solidFill>
                        </a:rPr>
                        <a:t>Interest</a:t>
                      </a:r>
                    </a:p>
                    <a:p>
                      <a:pPr marL="0" marR="0" lvl="0" indent="0" algn="ctr" rtl="0">
                        <a:spcBef>
                          <a:spcPts val="0"/>
                        </a:spcBef>
                        <a:buSzPct val="25000"/>
                        <a:buNone/>
                      </a:pPr>
                      <a:r>
                        <a:rPr lang="en-US" sz="1800" b="0" u="none" strike="noStrike" cap="none" dirty="0">
                          <a:solidFill>
                            <a:schemeClr val="bg1"/>
                          </a:solidFill>
                        </a:rPr>
                        <a:t>Positive (+)</a:t>
                      </a:r>
                    </a:p>
                    <a:p>
                      <a:pPr marL="0" marR="0" lvl="0" indent="0" algn="ctr" rtl="0">
                        <a:spcBef>
                          <a:spcPts val="0"/>
                        </a:spcBef>
                        <a:buSzPct val="25000"/>
                        <a:buNone/>
                      </a:pPr>
                      <a:r>
                        <a:rPr lang="en-US" sz="1800" b="0" u="none" strike="noStrike" cap="none" dirty="0">
                          <a:solidFill>
                            <a:schemeClr val="bg1"/>
                          </a:solidFill>
                        </a:rPr>
                        <a:t>Negative (-)</a:t>
                      </a:r>
                    </a:p>
                    <a:p>
                      <a:pPr marL="0" marR="0" lvl="0" indent="0" algn="ctr" rtl="0">
                        <a:spcBef>
                          <a:spcPts val="0"/>
                        </a:spcBef>
                        <a:buSzPct val="25000"/>
                        <a:buNone/>
                      </a:pPr>
                      <a:r>
                        <a:rPr lang="en-US" sz="1800" b="0" u="none" strike="noStrike" cap="none" dirty="0">
                          <a:solidFill>
                            <a:schemeClr val="bg1"/>
                          </a:solidFill>
                        </a:rPr>
                        <a:t>Unknown (?)</a:t>
                      </a: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spcBef>
                          <a:spcPts val="0"/>
                        </a:spcBef>
                        <a:buSzPct val="25000"/>
                        <a:buNone/>
                      </a:pPr>
                      <a:r>
                        <a:rPr lang="en-US" sz="1800" b="0" u="none" strike="noStrike" cap="none" dirty="0">
                          <a:solidFill>
                            <a:schemeClr val="bg1"/>
                          </a:solidFill>
                        </a:rPr>
                        <a:t>Potential Impact of Stakeholder</a:t>
                      </a: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lnSpc>
                          <a:spcPct val="100000"/>
                        </a:lnSpc>
                        <a:spcBef>
                          <a:spcPts val="0"/>
                        </a:spcBef>
                        <a:spcAft>
                          <a:spcPts val="0"/>
                        </a:spcAft>
                        <a:buClr>
                          <a:schemeClr val="dk1"/>
                        </a:buClr>
                        <a:buSzPct val="25000"/>
                        <a:buFont typeface="Calibri"/>
                        <a:buNone/>
                      </a:pPr>
                      <a:r>
                        <a:rPr lang="en-US" sz="1800" b="0" u="none" strike="noStrike" cap="none" dirty="0">
                          <a:solidFill>
                            <a:schemeClr val="bg1"/>
                          </a:solidFill>
                        </a:rPr>
                        <a:t>Level of Involvement</a:t>
                      </a:r>
                    </a:p>
                    <a:p>
                      <a:pPr marL="0" marR="0" lvl="0" indent="0" algn="ctr" rtl="0">
                        <a:spcBef>
                          <a:spcPts val="0"/>
                        </a:spcBef>
                        <a:buSzPct val="25000"/>
                        <a:buNone/>
                      </a:pPr>
                      <a:r>
                        <a:rPr lang="en-US" sz="1800" b="0" u="none" strike="noStrike" cap="none" dirty="0">
                          <a:solidFill>
                            <a:schemeClr val="bg1"/>
                          </a:solidFill>
                          <a:sym typeface="Calibri"/>
                        </a:rPr>
                        <a:t>(Informed, Consulted, Partners, Controlling)</a:t>
                      </a:r>
                      <a:endParaRPr lang="en-US" sz="1800" b="0" u="none" strike="noStrike" cap="none" dirty="0">
                        <a:solidFill>
                          <a:schemeClr val="bg1"/>
                        </a:solidFill>
                        <a:latin typeface="Calibri"/>
                        <a:ea typeface="Calibri"/>
                        <a:cs typeface="Calibri"/>
                        <a:sym typeface="Calibri"/>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spcBef>
                          <a:spcPts val="0"/>
                        </a:spcBef>
                        <a:buSzPct val="25000"/>
                        <a:buNone/>
                      </a:pPr>
                      <a:r>
                        <a:rPr lang="en-US" sz="1800" b="0" dirty="0">
                          <a:solidFill>
                            <a:schemeClr val="bg1"/>
                          </a:solidFill>
                        </a:rPr>
                        <a:t>Strategy</a:t>
                      </a: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extLst>
                  <a:ext uri="{0D108BD9-81ED-4DB2-BD59-A6C34878D82A}">
                    <a16:rowId xmlns:a16="http://schemas.microsoft.com/office/drawing/2014/main" val="4095045010"/>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468088"/>
                  </a:ext>
                </a:extLst>
              </a:tr>
              <a:tr h="485351">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324214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489261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061931"/>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5456253"/>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8356697"/>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7427807"/>
                  </a:ext>
                </a:extLst>
              </a:tr>
            </a:tbl>
          </a:graphicData>
        </a:graphic>
      </p:graphicFrame>
      <p:sp>
        <p:nvSpPr>
          <p:cNvPr id="3" name="TextBox 2">
            <a:extLst>
              <a:ext uri="{FF2B5EF4-FFF2-40B4-BE49-F238E27FC236}">
                <a16:creationId xmlns:a16="http://schemas.microsoft.com/office/drawing/2014/main" id="{EE53CDF1-6F26-4B81-B7D9-85760001F88D}"/>
              </a:ext>
            </a:extLst>
          </p:cNvPr>
          <p:cNvSpPr txBox="1"/>
          <p:nvPr/>
        </p:nvSpPr>
        <p:spPr>
          <a:xfrm>
            <a:off x="377952" y="6486144"/>
            <a:ext cx="7217664" cy="307777"/>
          </a:xfrm>
          <a:prstGeom prst="rect">
            <a:avLst/>
          </a:prstGeom>
          <a:noFill/>
        </p:spPr>
        <p:txBody>
          <a:bodyPr wrap="square" rtlCol="0">
            <a:spAutoFit/>
          </a:bodyPr>
          <a:lstStyle/>
          <a:p>
            <a:r>
              <a:rPr lang="en-US" sz="1400" dirty="0"/>
              <a:t>Adapted from Public Sector Improvement Facility (PFIS) </a:t>
            </a:r>
            <a:r>
              <a:rPr lang="en-US" sz="1400" dirty="0">
                <a:hlinkClick r:id="rId3" action="ppaction://hlinkpres?slideindex=1&amp;slidetitle="/>
              </a:rPr>
              <a:t>Project Resources </a:t>
            </a:r>
            <a:endParaRPr lang="en-US" sz="1400" dirty="0"/>
          </a:p>
        </p:txBody>
      </p:sp>
    </p:spTree>
    <p:extLst>
      <p:ext uri="{BB962C8B-B14F-4D97-AF65-F5344CB8AC3E}">
        <p14:creationId xmlns:p14="http://schemas.microsoft.com/office/powerpoint/2010/main" val="1471656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5F0B-38D2-4B32-AA06-A811A2691F4C}"/>
              </a:ext>
            </a:extLst>
          </p:cNvPr>
          <p:cNvSpPr>
            <a:spLocks noGrp="1"/>
          </p:cNvSpPr>
          <p:nvPr>
            <p:ph type="title"/>
          </p:nvPr>
        </p:nvSpPr>
        <p:spPr>
          <a:xfrm>
            <a:off x="259228" y="234496"/>
            <a:ext cx="6945086" cy="1325563"/>
          </a:xfrm>
        </p:spPr>
        <p:txBody>
          <a:bodyPr>
            <a:normAutofit fontScale="90000"/>
          </a:bodyPr>
          <a:lstStyle/>
          <a:p>
            <a:r>
              <a:rPr lang="en-US" dirty="0">
                <a:solidFill>
                  <a:srgbClr val="122660"/>
                </a:solidFill>
              </a:rPr>
              <a:t>Tool </a:t>
            </a:r>
            <a:r>
              <a:rPr lang="en-US" sz="5400" dirty="0">
                <a:solidFill>
                  <a:srgbClr val="122660"/>
                </a:solidFill>
              </a:rPr>
              <a:t>#1: </a:t>
            </a:r>
            <a:br>
              <a:rPr lang="en-US" sz="5400" dirty="0">
                <a:solidFill>
                  <a:srgbClr val="122660"/>
                </a:solidFill>
              </a:rPr>
            </a:br>
            <a:r>
              <a:rPr lang="en-US" b="1" dirty="0">
                <a:solidFill>
                  <a:srgbClr val="122660"/>
                </a:solidFill>
              </a:rPr>
              <a:t>Stakeholder Analysis Table </a:t>
            </a:r>
          </a:p>
        </p:txBody>
      </p:sp>
      <p:graphicFrame>
        <p:nvGraphicFramePr>
          <p:cNvPr id="4" name="Content Placeholder 3">
            <a:extLst>
              <a:ext uri="{FF2B5EF4-FFF2-40B4-BE49-F238E27FC236}">
                <a16:creationId xmlns:a16="http://schemas.microsoft.com/office/drawing/2014/main" id="{917BC643-6E38-4F64-840B-88E8FFD86AAE}"/>
              </a:ext>
            </a:extLst>
          </p:cNvPr>
          <p:cNvGraphicFramePr>
            <a:graphicFrameLocks noGrp="1"/>
          </p:cNvGraphicFramePr>
          <p:nvPr>
            <p:ph idx="1"/>
            <p:extLst>
              <p:ext uri="{D42A27DB-BD31-4B8C-83A1-F6EECF244321}">
                <p14:modId xmlns:p14="http://schemas.microsoft.com/office/powerpoint/2010/main" val="2933239875"/>
              </p:ext>
            </p:extLst>
          </p:nvPr>
        </p:nvGraphicFramePr>
        <p:xfrm>
          <a:off x="259228" y="1690688"/>
          <a:ext cx="11673543" cy="4619832"/>
        </p:xfrm>
        <a:graphic>
          <a:graphicData uri="http://schemas.openxmlformats.org/drawingml/2006/table">
            <a:tbl>
              <a:tblPr firstRow="1" bandRow="1">
                <a:tableStyleId>{F5AB1C69-6EDB-4FF4-983F-18BD219EF322}</a:tableStyleId>
              </a:tblPr>
              <a:tblGrid>
                <a:gridCol w="2103120">
                  <a:extLst>
                    <a:ext uri="{9D8B030D-6E8A-4147-A177-3AD203B41FA5}">
                      <a16:colId xmlns:a16="http://schemas.microsoft.com/office/drawing/2014/main" val="3965333327"/>
                    </a:ext>
                  </a:extLst>
                </a:gridCol>
                <a:gridCol w="2103120">
                  <a:extLst>
                    <a:ext uri="{9D8B030D-6E8A-4147-A177-3AD203B41FA5}">
                      <a16:colId xmlns:a16="http://schemas.microsoft.com/office/drawing/2014/main" val="790277740"/>
                    </a:ext>
                  </a:extLst>
                </a:gridCol>
                <a:gridCol w="2544932">
                  <a:extLst>
                    <a:ext uri="{9D8B030D-6E8A-4147-A177-3AD203B41FA5}">
                      <a16:colId xmlns:a16="http://schemas.microsoft.com/office/drawing/2014/main" val="2919811229"/>
                    </a:ext>
                  </a:extLst>
                </a:gridCol>
                <a:gridCol w="2485292">
                  <a:extLst>
                    <a:ext uri="{9D8B030D-6E8A-4147-A177-3AD203B41FA5}">
                      <a16:colId xmlns:a16="http://schemas.microsoft.com/office/drawing/2014/main" val="1032826814"/>
                    </a:ext>
                  </a:extLst>
                </a:gridCol>
                <a:gridCol w="2437079">
                  <a:extLst>
                    <a:ext uri="{9D8B030D-6E8A-4147-A177-3AD203B41FA5}">
                      <a16:colId xmlns:a16="http://schemas.microsoft.com/office/drawing/2014/main" val="4088425466"/>
                    </a:ext>
                  </a:extLst>
                </a:gridCol>
              </a:tblGrid>
              <a:tr h="1222375">
                <a:tc>
                  <a:txBody>
                    <a:bodyPr/>
                    <a:lstStyle/>
                    <a:p>
                      <a:pPr marL="0" marR="0" lvl="0" indent="0" algn="ctr" rtl="0">
                        <a:spcBef>
                          <a:spcPts val="0"/>
                        </a:spcBef>
                        <a:buSzPct val="25000"/>
                        <a:buNone/>
                      </a:pPr>
                      <a:r>
                        <a:rPr lang="en-US" sz="1700" u="none" strike="noStrike" cap="none" dirty="0">
                          <a:solidFill>
                            <a:srgbClr val="122660"/>
                          </a:solidFill>
                        </a:rPr>
                        <a:t>Stakehold</a:t>
                      </a:r>
                      <a:r>
                        <a:rPr lang="en-US" sz="1700" dirty="0">
                          <a:solidFill>
                            <a:srgbClr val="122660"/>
                          </a:solidFill>
                        </a:rPr>
                        <a:t>e</a:t>
                      </a:r>
                      <a:r>
                        <a:rPr lang="en-US" sz="1700" u="none" strike="noStrike" cap="none" dirty="0">
                          <a:solidFill>
                            <a:srgbClr val="122660"/>
                          </a:solidFill>
                        </a:rPr>
                        <a:t>r</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u="none" strike="noStrike" cap="none" dirty="0">
                          <a:solidFill>
                            <a:schemeClr val="bg1"/>
                          </a:solidFill>
                        </a:rPr>
                        <a:t>Interest</a:t>
                      </a:r>
                    </a:p>
                    <a:p>
                      <a:pPr marL="0" marR="0" lvl="0" indent="0" algn="ctr" rtl="0">
                        <a:spcBef>
                          <a:spcPts val="0"/>
                        </a:spcBef>
                        <a:buSzPct val="25000"/>
                        <a:buNone/>
                      </a:pPr>
                      <a:r>
                        <a:rPr lang="en-US" sz="1800" u="none" strike="noStrike" cap="none" dirty="0">
                          <a:solidFill>
                            <a:schemeClr val="bg1"/>
                          </a:solidFill>
                        </a:rPr>
                        <a:t>Positive (+)</a:t>
                      </a:r>
                    </a:p>
                    <a:p>
                      <a:pPr marL="0" marR="0" lvl="0" indent="0" algn="ctr" rtl="0">
                        <a:spcBef>
                          <a:spcPts val="0"/>
                        </a:spcBef>
                        <a:buSzPct val="25000"/>
                        <a:buNone/>
                      </a:pPr>
                      <a:r>
                        <a:rPr lang="en-US" sz="1800" u="none" strike="noStrike" cap="none" dirty="0">
                          <a:solidFill>
                            <a:schemeClr val="bg1"/>
                          </a:solidFill>
                        </a:rPr>
                        <a:t>Negative (-)</a:t>
                      </a:r>
                    </a:p>
                    <a:p>
                      <a:pPr marL="0" marR="0" lvl="0" indent="0" algn="ctr" rtl="0">
                        <a:spcBef>
                          <a:spcPts val="0"/>
                        </a:spcBef>
                        <a:buSzPct val="25000"/>
                        <a:buNone/>
                      </a:pPr>
                      <a:r>
                        <a:rPr lang="en-US" sz="1800" u="none" strike="noStrike" cap="none" dirty="0">
                          <a:solidFill>
                            <a:schemeClr val="bg1"/>
                          </a:solidFill>
                        </a:rPr>
                        <a:t>Unknown (?)</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spcBef>
                          <a:spcPts val="0"/>
                        </a:spcBef>
                        <a:buSzPct val="25000"/>
                        <a:buNone/>
                      </a:pPr>
                      <a:r>
                        <a:rPr lang="en-US" sz="1800" u="none" strike="noStrike" cap="none" dirty="0">
                          <a:solidFill>
                            <a:srgbClr val="122660"/>
                          </a:solidFill>
                        </a:rPr>
                        <a:t>Potential Impact of Stakeholder</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lnSpc>
                          <a:spcPct val="100000"/>
                        </a:lnSpc>
                        <a:spcBef>
                          <a:spcPts val="0"/>
                        </a:spcBef>
                        <a:spcAft>
                          <a:spcPts val="0"/>
                        </a:spcAft>
                        <a:buClr>
                          <a:schemeClr val="dk1"/>
                        </a:buClr>
                        <a:buSzPct val="25000"/>
                        <a:buFont typeface="Calibri"/>
                        <a:buNone/>
                      </a:pPr>
                      <a:r>
                        <a:rPr lang="en-US" sz="1800" u="none" strike="noStrike" cap="none" dirty="0">
                          <a:solidFill>
                            <a:srgbClr val="122660"/>
                          </a:solidFill>
                        </a:rPr>
                        <a:t>Level of Involvement</a:t>
                      </a:r>
                    </a:p>
                    <a:p>
                      <a:pPr marL="0" marR="0" lvl="0" indent="0" algn="ctr" rtl="0">
                        <a:spcBef>
                          <a:spcPts val="0"/>
                        </a:spcBef>
                        <a:buSzPct val="25000"/>
                        <a:buNone/>
                      </a:pPr>
                      <a:r>
                        <a:rPr lang="en-US" sz="1800" u="none" strike="noStrike" cap="none" dirty="0">
                          <a:solidFill>
                            <a:srgbClr val="122660"/>
                          </a:solidFill>
                          <a:sym typeface="Calibri"/>
                        </a:rPr>
                        <a:t>(Informed, Consulted, Partners, Controlling)</a:t>
                      </a:r>
                      <a:endParaRPr lang="en-US" sz="1800" u="none" strike="noStrike" cap="none" dirty="0">
                        <a:solidFill>
                          <a:srgbClr val="122660"/>
                        </a:solidFill>
                        <a:latin typeface="Calibri"/>
                        <a:ea typeface="Calibri"/>
                        <a:cs typeface="Calibri"/>
                        <a:sym typeface="Calibri"/>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dirty="0">
                          <a:solidFill>
                            <a:srgbClr val="122660"/>
                          </a:solidFill>
                        </a:rPr>
                        <a:t>Strategy</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095045010"/>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73468088"/>
                  </a:ext>
                </a:extLst>
              </a:tr>
              <a:tr h="485351">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94324214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57489261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234061931"/>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715456253"/>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28356697"/>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007427807"/>
                  </a:ext>
                </a:extLst>
              </a:tr>
            </a:tbl>
          </a:graphicData>
        </a:graphic>
      </p:graphicFrame>
      <p:sp>
        <p:nvSpPr>
          <p:cNvPr id="3" name="TextBox 2">
            <a:extLst>
              <a:ext uri="{FF2B5EF4-FFF2-40B4-BE49-F238E27FC236}">
                <a16:creationId xmlns:a16="http://schemas.microsoft.com/office/drawing/2014/main" id="{330B1923-E587-4251-A2F7-C4632BF11B5E}"/>
              </a:ext>
            </a:extLst>
          </p:cNvPr>
          <p:cNvSpPr txBox="1"/>
          <p:nvPr/>
        </p:nvSpPr>
        <p:spPr>
          <a:xfrm>
            <a:off x="5250425" y="2861187"/>
            <a:ext cx="5766619" cy="4185761"/>
          </a:xfrm>
          <a:prstGeom prst="rect">
            <a:avLst/>
          </a:prstGeom>
          <a:noFill/>
        </p:spPr>
        <p:txBody>
          <a:bodyPr wrap="square" rtlCol="0">
            <a:spAutoFit/>
          </a:bodyPr>
          <a:lstStyle/>
          <a:p>
            <a:pPr marL="285750" indent="-285750">
              <a:spcAft>
                <a:spcPts val="1200"/>
              </a:spcAft>
              <a:buFont typeface="Wingdings" panose="05000000000000000000" pitchFamily="2" charset="2"/>
              <a:buChar char="Ø"/>
            </a:pPr>
            <a:r>
              <a:rPr lang="en-US" sz="2400" dirty="0"/>
              <a:t>What are their expectations?</a:t>
            </a:r>
          </a:p>
          <a:p>
            <a:pPr marL="285750" indent="-285750">
              <a:spcAft>
                <a:spcPts val="1200"/>
              </a:spcAft>
              <a:buFont typeface="Wingdings" panose="05000000000000000000" pitchFamily="2" charset="2"/>
              <a:buChar char="Ø"/>
            </a:pPr>
            <a:r>
              <a:rPr lang="en-US" sz="2400" dirty="0"/>
              <a:t>What benefits will they accrue?</a:t>
            </a:r>
          </a:p>
          <a:p>
            <a:pPr marL="285750" indent="-285750">
              <a:spcAft>
                <a:spcPts val="1200"/>
              </a:spcAft>
              <a:buFont typeface="Wingdings" panose="05000000000000000000" pitchFamily="2" charset="2"/>
              <a:buChar char="Ø"/>
            </a:pPr>
            <a:r>
              <a:rPr lang="en-US" sz="2400" dirty="0"/>
              <a:t>What resources can they commit to the project?</a:t>
            </a:r>
          </a:p>
          <a:p>
            <a:pPr marL="285750" indent="-285750">
              <a:spcAft>
                <a:spcPts val="1200"/>
              </a:spcAft>
              <a:buFont typeface="Wingdings" panose="05000000000000000000" pitchFamily="2" charset="2"/>
              <a:buChar char="Ø"/>
            </a:pPr>
            <a:r>
              <a:rPr lang="en-US" sz="2400" dirty="0"/>
              <a:t>Do they have other interests that might conflict with the project?</a:t>
            </a:r>
          </a:p>
          <a:p>
            <a:pPr marL="285750" indent="-285750">
              <a:spcAft>
                <a:spcPts val="1200"/>
              </a:spcAft>
              <a:buFont typeface="Wingdings" panose="05000000000000000000" pitchFamily="2" charset="2"/>
              <a:buChar char="Ø"/>
            </a:pPr>
            <a:r>
              <a:rPr lang="en-US" sz="2400" dirty="0"/>
              <a:t>How do they regard other stakeholders on the list?</a:t>
            </a:r>
          </a:p>
          <a:p>
            <a:pPr marL="285750" indent="-285750">
              <a:spcAft>
                <a:spcPts val="1200"/>
              </a:spcAft>
              <a:buFont typeface="Wingdings" panose="05000000000000000000" pitchFamily="2" charset="2"/>
              <a:buChar char="Ø"/>
            </a:pPr>
            <a:endParaRPr lang="en-US" sz="2400" dirty="0"/>
          </a:p>
        </p:txBody>
      </p:sp>
      <p:sp>
        <p:nvSpPr>
          <p:cNvPr id="5" name="TextBox 4">
            <a:extLst>
              <a:ext uri="{FF2B5EF4-FFF2-40B4-BE49-F238E27FC236}">
                <a16:creationId xmlns:a16="http://schemas.microsoft.com/office/drawing/2014/main" id="{07274BAB-8E16-4AE2-8C68-C2EB6B8C3F25}"/>
              </a:ext>
            </a:extLst>
          </p:cNvPr>
          <p:cNvSpPr txBox="1"/>
          <p:nvPr/>
        </p:nvSpPr>
        <p:spPr>
          <a:xfrm>
            <a:off x="377952" y="6486144"/>
            <a:ext cx="7217664" cy="307777"/>
          </a:xfrm>
          <a:prstGeom prst="rect">
            <a:avLst/>
          </a:prstGeom>
          <a:noFill/>
        </p:spPr>
        <p:txBody>
          <a:bodyPr wrap="square" rtlCol="0">
            <a:spAutoFit/>
          </a:bodyPr>
          <a:lstStyle/>
          <a:p>
            <a:r>
              <a:rPr lang="en-US" sz="1400" dirty="0"/>
              <a:t>Adapted from Public Sector Improvement Facility (PFIS) </a:t>
            </a:r>
            <a:r>
              <a:rPr lang="en-US" sz="1400" dirty="0">
                <a:hlinkClick r:id="rId3" action="ppaction://hlinkpres?slideindex=1&amp;slidetitle="/>
              </a:rPr>
              <a:t>Project Resources </a:t>
            </a:r>
            <a:endParaRPr lang="en-US" sz="1400" dirty="0"/>
          </a:p>
        </p:txBody>
      </p:sp>
    </p:spTree>
    <p:extLst>
      <p:ext uri="{BB962C8B-B14F-4D97-AF65-F5344CB8AC3E}">
        <p14:creationId xmlns:p14="http://schemas.microsoft.com/office/powerpoint/2010/main" val="183427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E5F0B-38D2-4B32-AA06-A811A2691F4C}"/>
              </a:ext>
            </a:extLst>
          </p:cNvPr>
          <p:cNvSpPr>
            <a:spLocks noGrp="1"/>
          </p:cNvSpPr>
          <p:nvPr>
            <p:ph type="title"/>
          </p:nvPr>
        </p:nvSpPr>
        <p:spPr>
          <a:xfrm>
            <a:off x="624988" y="143056"/>
            <a:ext cx="6945086" cy="1325563"/>
          </a:xfrm>
        </p:spPr>
        <p:txBody>
          <a:bodyPr>
            <a:normAutofit fontScale="90000"/>
          </a:bodyPr>
          <a:lstStyle/>
          <a:p>
            <a:r>
              <a:rPr lang="en-US" dirty="0">
                <a:solidFill>
                  <a:srgbClr val="122660"/>
                </a:solidFill>
              </a:rPr>
              <a:t>Tool </a:t>
            </a:r>
            <a:r>
              <a:rPr lang="en-US" sz="5400" dirty="0">
                <a:solidFill>
                  <a:srgbClr val="122660"/>
                </a:solidFill>
              </a:rPr>
              <a:t>#1: </a:t>
            </a:r>
            <a:br>
              <a:rPr lang="en-US" sz="5400" dirty="0">
                <a:solidFill>
                  <a:srgbClr val="122660"/>
                </a:solidFill>
              </a:rPr>
            </a:br>
            <a:r>
              <a:rPr lang="en-US" b="1" dirty="0">
                <a:solidFill>
                  <a:srgbClr val="122660"/>
                </a:solidFill>
              </a:rPr>
              <a:t>Stakeholder Analysis Table </a:t>
            </a:r>
          </a:p>
        </p:txBody>
      </p:sp>
      <p:graphicFrame>
        <p:nvGraphicFramePr>
          <p:cNvPr id="4" name="Content Placeholder 3">
            <a:extLst>
              <a:ext uri="{FF2B5EF4-FFF2-40B4-BE49-F238E27FC236}">
                <a16:creationId xmlns:a16="http://schemas.microsoft.com/office/drawing/2014/main" id="{917BC643-6E38-4F64-840B-88E8FFD86AAE}"/>
              </a:ext>
            </a:extLst>
          </p:cNvPr>
          <p:cNvGraphicFramePr>
            <a:graphicFrameLocks noGrp="1"/>
          </p:cNvGraphicFramePr>
          <p:nvPr>
            <p:ph idx="1"/>
            <p:extLst>
              <p:ext uri="{D42A27DB-BD31-4B8C-83A1-F6EECF244321}">
                <p14:modId xmlns:p14="http://schemas.microsoft.com/office/powerpoint/2010/main" val="2723277528"/>
              </p:ext>
            </p:extLst>
          </p:nvPr>
        </p:nvGraphicFramePr>
        <p:xfrm>
          <a:off x="551836" y="1519918"/>
          <a:ext cx="11413186" cy="4619832"/>
        </p:xfrm>
        <a:graphic>
          <a:graphicData uri="http://schemas.openxmlformats.org/drawingml/2006/table">
            <a:tbl>
              <a:tblPr firstRow="1" bandRow="1">
                <a:tableStyleId>{F5AB1C69-6EDB-4FF4-983F-18BD219EF322}</a:tableStyleId>
              </a:tblPr>
              <a:tblGrid>
                <a:gridCol w="2056214">
                  <a:extLst>
                    <a:ext uri="{9D8B030D-6E8A-4147-A177-3AD203B41FA5}">
                      <a16:colId xmlns:a16="http://schemas.microsoft.com/office/drawing/2014/main" val="3965333327"/>
                    </a:ext>
                  </a:extLst>
                </a:gridCol>
                <a:gridCol w="2056214">
                  <a:extLst>
                    <a:ext uri="{9D8B030D-6E8A-4147-A177-3AD203B41FA5}">
                      <a16:colId xmlns:a16="http://schemas.microsoft.com/office/drawing/2014/main" val="790277740"/>
                    </a:ext>
                  </a:extLst>
                </a:gridCol>
                <a:gridCol w="2488172">
                  <a:extLst>
                    <a:ext uri="{9D8B030D-6E8A-4147-A177-3AD203B41FA5}">
                      <a16:colId xmlns:a16="http://schemas.microsoft.com/office/drawing/2014/main" val="2919811229"/>
                    </a:ext>
                  </a:extLst>
                </a:gridCol>
                <a:gridCol w="2429862">
                  <a:extLst>
                    <a:ext uri="{9D8B030D-6E8A-4147-A177-3AD203B41FA5}">
                      <a16:colId xmlns:a16="http://schemas.microsoft.com/office/drawing/2014/main" val="1032826814"/>
                    </a:ext>
                  </a:extLst>
                </a:gridCol>
                <a:gridCol w="2382724">
                  <a:extLst>
                    <a:ext uri="{9D8B030D-6E8A-4147-A177-3AD203B41FA5}">
                      <a16:colId xmlns:a16="http://schemas.microsoft.com/office/drawing/2014/main" val="4088425466"/>
                    </a:ext>
                  </a:extLst>
                </a:gridCol>
              </a:tblGrid>
              <a:tr h="1222375">
                <a:tc>
                  <a:txBody>
                    <a:bodyPr/>
                    <a:lstStyle/>
                    <a:p>
                      <a:pPr marL="0" marR="0" lvl="0" indent="0" algn="ctr" rtl="0">
                        <a:spcBef>
                          <a:spcPts val="0"/>
                        </a:spcBef>
                        <a:buSzPct val="25000"/>
                        <a:buNone/>
                      </a:pPr>
                      <a:r>
                        <a:rPr lang="en-US" sz="1700" u="none" strike="noStrike" cap="none" dirty="0">
                          <a:solidFill>
                            <a:srgbClr val="122660"/>
                          </a:solidFill>
                        </a:rPr>
                        <a:t>Stakehold</a:t>
                      </a:r>
                      <a:r>
                        <a:rPr lang="en-US" sz="1700" dirty="0">
                          <a:solidFill>
                            <a:srgbClr val="122660"/>
                          </a:solidFill>
                        </a:rPr>
                        <a:t>e</a:t>
                      </a:r>
                      <a:r>
                        <a:rPr lang="en-US" sz="1700" u="none" strike="noStrike" cap="none" dirty="0">
                          <a:solidFill>
                            <a:srgbClr val="122660"/>
                          </a:solidFill>
                        </a:rPr>
                        <a:t>r</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u="none" strike="noStrike" cap="none" dirty="0">
                          <a:solidFill>
                            <a:srgbClr val="122660"/>
                          </a:solidFill>
                        </a:rPr>
                        <a:t>Interest</a:t>
                      </a:r>
                    </a:p>
                    <a:p>
                      <a:pPr marL="0" marR="0" lvl="0" indent="0" algn="ctr" rtl="0">
                        <a:spcBef>
                          <a:spcPts val="0"/>
                        </a:spcBef>
                        <a:buSzPct val="25000"/>
                        <a:buNone/>
                      </a:pPr>
                      <a:r>
                        <a:rPr lang="en-US" sz="1800" u="none" strike="noStrike" cap="none" dirty="0">
                          <a:solidFill>
                            <a:srgbClr val="122660"/>
                          </a:solidFill>
                        </a:rPr>
                        <a:t>Positive (+)</a:t>
                      </a:r>
                    </a:p>
                    <a:p>
                      <a:pPr marL="0" marR="0" lvl="0" indent="0" algn="ctr" rtl="0">
                        <a:spcBef>
                          <a:spcPts val="0"/>
                        </a:spcBef>
                        <a:buSzPct val="25000"/>
                        <a:buNone/>
                      </a:pPr>
                      <a:r>
                        <a:rPr lang="en-US" sz="1800" u="none" strike="noStrike" cap="none" dirty="0">
                          <a:solidFill>
                            <a:srgbClr val="122660"/>
                          </a:solidFill>
                        </a:rPr>
                        <a:t>Negative (-)</a:t>
                      </a:r>
                    </a:p>
                    <a:p>
                      <a:pPr marL="0" marR="0" lvl="0" indent="0" algn="ctr" rtl="0">
                        <a:spcBef>
                          <a:spcPts val="0"/>
                        </a:spcBef>
                        <a:buSzPct val="25000"/>
                        <a:buNone/>
                      </a:pPr>
                      <a:r>
                        <a:rPr lang="en-US" sz="1800" u="none" strike="noStrike" cap="none" dirty="0">
                          <a:solidFill>
                            <a:srgbClr val="122660"/>
                          </a:solidFill>
                        </a:rPr>
                        <a:t>Unknown (?)</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u="none" strike="noStrike" cap="none" dirty="0">
                          <a:solidFill>
                            <a:schemeClr val="bg1"/>
                          </a:solidFill>
                        </a:rPr>
                        <a:t>Potential Impact of Stakeholder</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2660"/>
                    </a:solidFill>
                  </a:tcPr>
                </a:tc>
                <a:tc>
                  <a:txBody>
                    <a:bodyPr/>
                    <a:lstStyle/>
                    <a:p>
                      <a:pPr marL="0" marR="0" lvl="0" indent="0" algn="ctr" rtl="0">
                        <a:lnSpc>
                          <a:spcPct val="100000"/>
                        </a:lnSpc>
                        <a:spcBef>
                          <a:spcPts val="0"/>
                        </a:spcBef>
                        <a:spcAft>
                          <a:spcPts val="0"/>
                        </a:spcAft>
                        <a:buClr>
                          <a:schemeClr val="dk1"/>
                        </a:buClr>
                        <a:buSzPct val="25000"/>
                        <a:buFont typeface="Calibri"/>
                        <a:buNone/>
                      </a:pPr>
                      <a:r>
                        <a:rPr lang="en-US" sz="1800" u="none" strike="noStrike" cap="none" dirty="0">
                          <a:solidFill>
                            <a:srgbClr val="122660"/>
                          </a:solidFill>
                        </a:rPr>
                        <a:t>Level of Involvement</a:t>
                      </a:r>
                    </a:p>
                    <a:p>
                      <a:pPr marL="0" marR="0" lvl="0" indent="0" algn="ctr" rtl="0">
                        <a:spcBef>
                          <a:spcPts val="0"/>
                        </a:spcBef>
                        <a:buSzPct val="25000"/>
                        <a:buNone/>
                      </a:pPr>
                      <a:r>
                        <a:rPr lang="en-US" sz="1800" u="none" strike="noStrike" cap="none" dirty="0">
                          <a:solidFill>
                            <a:srgbClr val="122660"/>
                          </a:solidFill>
                          <a:sym typeface="Calibri"/>
                        </a:rPr>
                        <a:t>(Informed, Consulted, Partners, Controlling)</a:t>
                      </a:r>
                      <a:endParaRPr lang="en-US" sz="1800" u="none" strike="noStrike" cap="none" dirty="0">
                        <a:solidFill>
                          <a:srgbClr val="122660"/>
                        </a:solidFill>
                        <a:latin typeface="Calibri"/>
                        <a:ea typeface="Calibri"/>
                        <a:cs typeface="Calibri"/>
                        <a:sym typeface="Calibri"/>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ctr" rtl="0">
                        <a:spcBef>
                          <a:spcPts val="0"/>
                        </a:spcBef>
                        <a:buSzPct val="25000"/>
                        <a:buNone/>
                      </a:pPr>
                      <a:r>
                        <a:rPr lang="en-US" sz="1800" dirty="0">
                          <a:solidFill>
                            <a:srgbClr val="122660"/>
                          </a:solidFill>
                        </a:rPr>
                        <a:t>Strategy</a:t>
                      </a: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095045010"/>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73468088"/>
                  </a:ext>
                </a:extLst>
              </a:tr>
              <a:tr h="485351">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94324214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574892614"/>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234061931"/>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715456253"/>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28356697"/>
                  </a:ext>
                </a:extLst>
              </a:tr>
              <a:tr h="485351">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spcBef>
                          <a:spcPts val="0"/>
                        </a:spcBef>
                        <a:buSzPct val="25000"/>
                        <a:buNone/>
                      </a:pPr>
                      <a:endParaRPr sz="180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marR="0" lvl="0" indent="0" algn="l" rtl="0">
                        <a:spcBef>
                          <a:spcPts val="0"/>
                        </a:spcBef>
                        <a:buSzPct val="25000"/>
                        <a:buNone/>
                      </a:pPr>
                      <a:endParaRPr sz="1800" dirty="0">
                        <a:solidFill>
                          <a:schemeClr val="tx2"/>
                        </a:solidFill>
                      </a:endParaRPr>
                    </a:p>
                  </a:txBody>
                  <a:tcPr marL="91450" marR="91450" marT="45725" marB="457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007427807"/>
                  </a:ext>
                </a:extLst>
              </a:tr>
            </a:tbl>
          </a:graphicData>
        </a:graphic>
      </p:graphicFrame>
      <p:sp>
        <p:nvSpPr>
          <p:cNvPr id="3" name="TextBox 2">
            <a:extLst>
              <a:ext uri="{FF2B5EF4-FFF2-40B4-BE49-F238E27FC236}">
                <a16:creationId xmlns:a16="http://schemas.microsoft.com/office/drawing/2014/main" id="{66584CA5-9D24-4006-9066-AAB24F5826A1}"/>
              </a:ext>
            </a:extLst>
          </p:cNvPr>
          <p:cNvSpPr txBox="1"/>
          <p:nvPr/>
        </p:nvSpPr>
        <p:spPr>
          <a:xfrm>
            <a:off x="551836" y="2052576"/>
            <a:ext cx="4888844" cy="4616648"/>
          </a:xfrm>
          <a:prstGeom prst="rect">
            <a:avLst/>
          </a:prstGeom>
          <a:solidFill>
            <a:schemeClr val="bg2"/>
          </a:solidFill>
        </p:spPr>
        <p:txBody>
          <a:bodyPr wrap="square" rtlCol="0">
            <a:spAutoFit/>
          </a:bodyPr>
          <a:lstStyle/>
          <a:p>
            <a:pPr>
              <a:spcAft>
                <a:spcPts val="1200"/>
              </a:spcAft>
            </a:pPr>
            <a:r>
              <a:rPr lang="en-US" sz="2400" dirty="0"/>
              <a:t>Does the stakeholder have…</a:t>
            </a:r>
          </a:p>
          <a:p>
            <a:pPr marL="285750" indent="-285750">
              <a:spcAft>
                <a:spcPts val="1200"/>
              </a:spcAft>
              <a:buFont typeface="Wingdings" panose="05000000000000000000" pitchFamily="2" charset="2"/>
              <a:buChar char="Ø"/>
            </a:pPr>
            <a:r>
              <a:rPr lang="en-US" sz="2400" dirty="0"/>
              <a:t>Legal authority?</a:t>
            </a:r>
          </a:p>
          <a:p>
            <a:pPr marL="285750" indent="-285750">
              <a:spcAft>
                <a:spcPts val="1200"/>
              </a:spcAft>
              <a:buFont typeface="Wingdings" panose="05000000000000000000" pitchFamily="2" charset="2"/>
              <a:buChar char="Ø"/>
            </a:pPr>
            <a:r>
              <a:rPr lang="en-US" sz="2400" dirty="0"/>
              <a:t>Social, economic, and/or political status?</a:t>
            </a:r>
          </a:p>
          <a:p>
            <a:pPr marL="285750" indent="-285750">
              <a:spcAft>
                <a:spcPts val="1200"/>
              </a:spcAft>
              <a:buFont typeface="Wingdings" panose="05000000000000000000" pitchFamily="2" charset="2"/>
              <a:buChar char="Ø"/>
            </a:pPr>
            <a:r>
              <a:rPr lang="en-US" sz="2400" dirty="0"/>
              <a:t>Control of strategic resources?</a:t>
            </a:r>
          </a:p>
          <a:p>
            <a:pPr marL="285750" indent="-285750">
              <a:spcAft>
                <a:spcPts val="1200"/>
              </a:spcAft>
              <a:buFont typeface="Wingdings" panose="05000000000000000000" pitchFamily="2" charset="2"/>
              <a:buChar char="Ø"/>
            </a:pPr>
            <a:r>
              <a:rPr lang="en-US" sz="2400" dirty="0"/>
              <a:t>Ability to influence other stakeholders? </a:t>
            </a:r>
          </a:p>
          <a:p>
            <a:pPr marL="285750" indent="-285750">
              <a:spcAft>
                <a:spcPts val="1200"/>
              </a:spcAft>
              <a:buFont typeface="Wingdings" panose="05000000000000000000" pitchFamily="2" charset="2"/>
              <a:buChar char="Ø"/>
            </a:pPr>
            <a:r>
              <a:rPr lang="en-US" sz="2400" dirty="0"/>
              <a:t>Connections to other potential partners? </a:t>
            </a:r>
          </a:p>
          <a:p>
            <a:pPr marL="285750" indent="-285750">
              <a:spcAft>
                <a:spcPts val="1200"/>
              </a:spcAft>
              <a:buFont typeface="Wingdings" panose="05000000000000000000" pitchFamily="2" charset="2"/>
              <a:buChar char="Ø"/>
            </a:pPr>
            <a:endParaRPr lang="en-US" dirty="0"/>
          </a:p>
        </p:txBody>
      </p:sp>
      <p:sp>
        <p:nvSpPr>
          <p:cNvPr id="5" name="TextBox 4">
            <a:extLst>
              <a:ext uri="{FF2B5EF4-FFF2-40B4-BE49-F238E27FC236}">
                <a16:creationId xmlns:a16="http://schemas.microsoft.com/office/drawing/2014/main" id="{F854F8A9-C5CA-4442-AE65-04B68528E2C2}"/>
              </a:ext>
            </a:extLst>
          </p:cNvPr>
          <p:cNvSpPr txBox="1"/>
          <p:nvPr/>
        </p:nvSpPr>
        <p:spPr>
          <a:xfrm>
            <a:off x="6096000" y="6515335"/>
            <a:ext cx="6096000" cy="307777"/>
          </a:xfrm>
          <a:prstGeom prst="rect">
            <a:avLst/>
          </a:prstGeom>
          <a:noFill/>
        </p:spPr>
        <p:txBody>
          <a:bodyPr wrap="square" rtlCol="0">
            <a:spAutoFit/>
          </a:bodyPr>
          <a:lstStyle/>
          <a:p>
            <a:r>
              <a:rPr lang="en-US" sz="1400" dirty="0"/>
              <a:t>Adapted from Public Sector Improvement Facility (PFIS) </a:t>
            </a:r>
            <a:r>
              <a:rPr lang="en-US" sz="1400" dirty="0">
                <a:hlinkClick r:id="rId3" action="ppaction://hlinkpres?slideindex=1&amp;slidetitle="/>
              </a:rPr>
              <a:t>Project Resources </a:t>
            </a:r>
            <a:endParaRPr lang="en-US" sz="1400" dirty="0"/>
          </a:p>
        </p:txBody>
      </p:sp>
      <p:sp>
        <p:nvSpPr>
          <p:cNvPr id="6" name="TextBox 5">
            <a:extLst>
              <a:ext uri="{FF2B5EF4-FFF2-40B4-BE49-F238E27FC236}">
                <a16:creationId xmlns:a16="http://schemas.microsoft.com/office/drawing/2014/main" id="{B70D2FCC-6259-E549-BAE4-5358F1A8B44D}"/>
              </a:ext>
            </a:extLst>
          </p:cNvPr>
          <p:cNvSpPr txBox="1"/>
          <p:nvPr/>
        </p:nvSpPr>
        <p:spPr>
          <a:xfrm>
            <a:off x="6766560" y="932688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94984343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323F4F"/>
      </a:dk2>
      <a:lt2>
        <a:srgbClr val="E7E6E6"/>
      </a:lt2>
      <a:accent1>
        <a:srgbClr val="4472C4"/>
      </a:accent1>
      <a:accent2>
        <a:srgbClr val="538135"/>
      </a:accent2>
      <a:accent3>
        <a:srgbClr val="A5A5A5"/>
      </a:accent3>
      <a:accent4>
        <a:srgbClr val="FFC000"/>
      </a:accent4>
      <a:accent5>
        <a:srgbClr val="5B9BD5"/>
      </a:accent5>
      <a:accent6>
        <a:srgbClr val="70AD47"/>
      </a:accent6>
      <a:hlink>
        <a:srgbClr val="0563C1"/>
      </a:hlink>
      <a:folHlink>
        <a:srgbClr val="954F72"/>
      </a:folHlink>
    </a:clrScheme>
    <a:fontScheme name="Toolkit 1">
      <a:majorFont>
        <a:latin typeface="Aharoni"/>
        <a:ea typeface=""/>
        <a:cs typeface=""/>
      </a:majorFont>
      <a:minorFont>
        <a:latin typeface="Abad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A7DD267-D994-49CF-AF75-564C65B2BB21}" vid="{5C5C2247-E1FC-478F-A83D-BB588ECE664E}"/>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A7DD267-D994-49CF-AF75-564C65B2BB21}" vid="{010E8EDC-2700-452C-883F-861AE511AF5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1958</Words>
  <Application>Microsoft Macintosh PowerPoint</Application>
  <PresentationFormat>Widescreen</PresentationFormat>
  <Paragraphs>287</Paragraphs>
  <Slides>13</Slides>
  <Notes>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Abadi</vt:lpstr>
      <vt:lpstr>Abadi Extra Light</vt:lpstr>
      <vt:lpstr>Aharoni</vt:lpstr>
      <vt:lpstr>Arial</vt:lpstr>
      <vt:lpstr>Calibri</vt:lpstr>
      <vt:lpstr>Calibri Light</vt:lpstr>
      <vt:lpstr>Garamond</vt:lpstr>
      <vt:lpstr>Wingdings</vt:lpstr>
      <vt:lpstr>Office Theme</vt:lpstr>
      <vt:lpstr>Custom Design</vt:lpstr>
      <vt:lpstr>Analytical Tools: Stakeholder Analysis</vt:lpstr>
      <vt:lpstr>Course Overview</vt:lpstr>
      <vt:lpstr>What is a Stakeholder?</vt:lpstr>
      <vt:lpstr>Why Analyze Stakeholders?</vt:lpstr>
      <vt:lpstr>Activity: Wheelchairs for the World</vt:lpstr>
      <vt:lpstr>Activity: Stakeholder Brainstorm </vt:lpstr>
      <vt:lpstr>Tool #1:  Stakeholder Analysis Table </vt:lpstr>
      <vt:lpstr>Tool #1:  Stakeholder Analysis Table </vt:lpstr>
      <vt:lpstr>Tool #1:  Stakeholder Analysis Table </vt:lpstr>
      <vt:lpstr>Tool #1:  Stakeholder Analysis Table </vt:lpstr>
      <vt:lpstr>Tool #1:  Stakeholder Analysis Table </vt:lpstr>
      <vt:lpstr>Tool #1:  Stakeholder Analysis Table </vt:lpstr>
      <vt:lpstr>Next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Analytical Tools: Stakeholder Analysis</dc:title>
  <dc:creator>Margaret Slattery</dc:creator>
  <cp:lastModifiedBy>Karin Ahuva Dabach</cp:lastModifiedBy>
  <cp:revision>14</cp:revision>
  <dcterms:created xsi:type="dcterms:W3CDTF">2019-04-08T21:37:22Z</dcterms:created>
  <dcterms:modified xsi:type="dcterms:W3CDTF">2019-07-15T23:51:10Z</dcterms:modified>
</cp:coreProperties>
</file>