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6" r:id="rId3"/>
    <p:sldId id="259" r:id="rId4"/>
    <p:sldId id="609" r:id="rId5"/>
    <p:sldId id="559" r:id="rId6"/>
    <p:sldId id="634" r:id="rId7"/>
    <p:sldId id="611" r:id="rId8"/>
    <p:sldId id="636" r:id="rId9"/>
    <p:sldId id="27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garet Slattery" initials="MS" lastIdx="1" clrIdx="0">
    <p:extLst>
      <p:ext uri="{19B8F6BF-5375-455C-9EA6-DF929625EA0E}">
        <p15:presenceInfo xmlns:p15="http://schemas.microsoft.com/office/powerpoint/2012/main" userId="118c036af90b005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2660"/>
    <a:srgbClr val="3461DB"/>
    <a:srgbClr val="B7231C"/>
    <a:srgbClr val="6D9109"/>
    <a:srgbClr val="E9EDE8"/>
    <a:srgbClr val="E8E6E2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255" autoAdjust="0"/>
    <p:restoredTop sz="87831" autoAdjust="0"/>
  </p:normalViewPr>
  <p:slideViewPr>
    <p:cSldViewPr snapToGrid="0">
      <p:cViewPr varScale="1">
        <p:scale>
          <a:sx n="84" d="100"/>
          <a:sy n="84" d="100"/>
        </p:scale>
        <p:origin x="3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C67BB-92C5-4229-B8C4-FFD63F6F08E0}" type="datetimeFigureOut">
              <a:rPr lang="en-US" smtClean="0"/>
              <a:t>7/15/19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A802A2-7BBC-4E70-BE18-4D3D4A65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495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/>
              <a:t>S</a:t>
            </a:r>
            <a:r>
              <a:rPr lang="en" dirty="0"/>
              <a:t>witch out to yellow and blue graphic/icon</a:t>
            </a:r>
          </a:p>
        </p:txBody>
      </p:sp>
      <p:sp>
        <p:nvSpPr>
          <p:cNvPr id="114" name="Google Shape;11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54174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828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" dirty="0"/>
          </a:p>
        </p:txBody>
      </p:sp>
      <p:sp>
        <p:nvSpPr>
          <p:cNvPr id="114" name="Google Shape;11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97517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" dirty="0"/>
          </a:p>
        </p:txBody>
      </p:sp>
      <p:sp>
        <p:nvSpPr>
          <p:cNvPr id="114" name="Google Shape;11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403438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A802A2-7BBC-4E70-BE18-4D3D4A65EFD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11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1AFE4-7668-4F16-B119-70D9F31582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F30680-2916-493F-AB85-B8F619D95C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badi" panose="020B06040201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04B5A-3854-4519-991B-6844D01489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C846AB-B69D-417C-A571-D9BB6143B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C574A-D770-4D9D-B558-30C8C4E7C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279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566B9-83B1-4D8B-8F61-A2C205D89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6ED950-97F3-48AD-8B32-4C45BD3686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EBE74C-3DD2-4C60-9F53-5CC82D1CB3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F202F6-AC21-4D7E-8776-91B178CC2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F0F303-94D3-4059-BD9C-63056BEB9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25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A64EC7-7E73-4C2F-A8C1-0186D30891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776626-61F2-49FF-98A0-2EEDFFE6A0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CC037-5683-45F6-875D-55ACDBC4F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82C411-9516-439F-B6E6-D535B8843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137DEC-A9EF-4A5F-B46D-74CDCDAB3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235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91003B7-4C9F-4301-B5FC-10BDF39B5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0CCF2-120F-4147-8B80-CE5FD6C117AC}" type="datetime1">
              <a:rPr lang="en-US" altLang="x-none" smtClean="0"/>
              <a:pPr>
                <a:defRPr/>
              </a:pPr>
              <a:t>7/15/19</a:t>
            </a:fld>
            <a:endParaRPr lang="en-US" altLang="x-none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777A0AB-0242-4C76-A1FD-571E410F3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F9DEFAC-CA69-480B-9A4F-8BEB5B14C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A0228-87ED-4769-8936-89B518F8C418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893543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32743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D6B0D-4791-4FD0-BD8E-0186BBA1F7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EB6271-F13F-4EF2-905B-90A8C8ED3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A9C2FB-29AC-43C8-9987-A463FF07D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59409-5068-47A8-A0F8-B8AF8C258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7D061-AF19-48BD-BC6A-2E4FB08AD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772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50BE7-21AB-4A0B-BF22-EF3A66D6A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0B2CE-ED28-4937-BD28-E4499703C3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0F69F-08F9-406A-8786-1641F7AC2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7E6B6-6D59-4C19-B725-C44D3E6FC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2A3E46-1CCA-48BB-A155-7ED63454D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2743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EE34A-3C28-409D-83E7-C6299CDD2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BE2DA-0AFD-4B01-8C15-45D82A24D1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0FBB7D-5610-476C-A0B1-28DF46E08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9C93D-4296-4C4B-93B1-2F10CCD8E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0CBB1-7A13-47EF-A0A0-48285D02F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6795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56A3B-5361-4D1B-9301-EB0CD7F0C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068BDC-E87C-4E94-A4F9-84940CE6C0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178C35-3ED8-4AFB-B51A-73D9FDA810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007DD5-6DE7-40D3-B970-DE3A60C57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4E90AD-FD2D-4771-ADB2-4866B1E15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739A34-CFF4-4595-8151-DD0C15EF7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0703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62334-3509-41F4-A2C8-CC2D3F0FB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9593A7-886E-47C6-A3C3-08423D6159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2403DB-D3ED-4F29-93E8-DA7F1E51C1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AABD4B-19EB-44DA-BC14-6EDCD3E922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7A70F9-A205-47A3-A3A0-49841EBD64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0B3D66-57D9-431E-A8B6-EC7D56032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3B6700-44DB-46F6-9CBA-E2D199FD0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64A677-CAC3-43AB-A5C4-344DF7718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4148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4FFD2-7135-470B-A7AC-D6480D4E0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2B93EC-5519-4F93-9AF7-F905BB506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FF74B2-4026-4DCF-AC58-D9E8EE694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5DBA8B-FF64-44E6-8448-97412E61B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001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42834-6227-43E6-A14C-FC66D05EF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E29EA4-E57F-4250-82F2-7E12C9CE2C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badi Extra Light" panose="020B0204020104020204" pitchFamily="34" charset="0"/>
              </a:defRPr>
            </a:lvl1pPr>
            <a:lvl2pPr>
              <a:defRPr>
                <a:latin typeface="Abadi Extra Light" panose="020B0204020104020204" pitchFamily="34" charset="0"/>
              </a:defRPr>
            </a:lvl2pPr>
            <a:lvl3pPr>
              <a:defRPr>
                <a:latin typeface="Abadi Extra Light" panose="020B0204020104020204" pitchFamily="34" charset="0"/>
              </a:defRPr>
            </a:lvl3pPr>
            <a:lvl4pPr>
              <a:defRPr>
                <a:latin typeface="Abadi Extra Light" panose="020B0204020104020204" pitchFamily="34" charset="0"/>
              </a:defRPr>
            </a:lvl4pPr>
            <a:lvl5pPr>
              <a:defRPr>
                <a:latin typeface="Abadi Extra Light" panose="020B0204020104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36510-D7F9-4E86-8701-313FB992F4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A156EC-A736-44FC-92ED-890A9CC0F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1C04D-971C-4D8F-B592-7A1E4835F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9453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8FC1DD-686A-42C8-8D2A-48CB06ACE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2255D5-4479-447F-8AB9-76F6DDC3B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6170D5-5C04-41EF-9A14-8DC38FAA7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001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1F3C6-9E0A-4CB9-BF92-1F669DFA0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02497F-F5F2-4FF1-BCB4-3A6F44AD28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5291AA-8CE8-413E-A1EC-ACBC4849C3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69F22A-140E-4C48-8056-C4031078A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AA59BB-BA65-4BB6-9628-3DEDBBBE5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C7B2E7-5244-4EA9-85FF-2FB828BFF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3825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1EC3D-4AD0-49F3-AF9B-5485DB37E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9134F1-5B2C-41BA-BF46-2D59421781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17FD0E-2487-4E28-88A4-5C0D36A30D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C0FBEF-F690-4C1D-9650-41EEB83D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7DAB6C-8D3C-4AD2-8647-5A6171D3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9B54FD-A33B-4376-A462-A063703C5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7996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4B00A-087F-4018-9663-29BA6DD31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DD29AA-23A1-4228-964C-2C102ED7FE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E93FA4-F92F-4AD6-9591-16F4956F0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45F7DE-BD11-4085-B86A-536B34A60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E07DAE-F51A-43A8-B53A-7F7483766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643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B88D02-B74D-471C-961A-A0A395AF1B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C3C9D4-0186-4578-8F31-22CE3A0A22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D641FB-08A4-45C2-93A3-129F8CEE9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9DB40C-EDC2-4CC2-A5F5-D278A7890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F0DB8B-B9EF-48EC-B366-29072C73B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586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F2D1-6F25-4777-B208-789825B36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3BA7F2-CFD1-429C-9AB1-B675F2521A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2AE722-1798-4446-85C1-6B10C6A4A3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D41EC-2BFD-4B4F-8F86-94CAB7D0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78F383-B060-411E-9F0D-89670EF4E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869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5EFC7-7177-4488-990D-84C133CD4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37315-CFEA-45BD-B26E-946C521764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1CF2FE-7A76-4474-B771-2A7EAB1ED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6DEA97-619E-4D30-AF86-0100E4EE6A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F78248-381D-4EB3-8A64-7E898EE42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C47CE9-65A7-4670-90D2-DC2A66140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9243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643B6-4871-46DF-B1FE-079EE665A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38A527-A5E6-4485-8F33-75CE2728C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F0B86-833A-4AC1-AF93-78FEDD6BA1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825545-B582-4F6F-8D88-9DF72E009D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86D8F6-D52C-4237-AD8B-87BD21A3F3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A2AC89-4733-4557-A129-DFBA068E71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D1B561-722F-4900-8768-30C95BC90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A01803-E003-41EC-B804-8996E216C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66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357EF-178D-49E0-BA04-A80A47FE2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A20F8F-EA39-48B5-B8D4-264815C5AA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36F4F2-F0E7-4B79-A866-C1C866B88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DF0B4B-2C3B-4830-A0FD-2FA2DA73B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12CC1BD1-5419-4E9A-A164-DA46B42FB5A4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838200" y="1782763"/>
            <a:ext cx="6246813" cy="4441825"/>
          </a:xfrm>
        </p:spPr>
        <p:txBody>
          <a:bodyPr/>
          <a:lstStyle/>
          <a:p>
            <a:r>
              <a:rPr lang="en-US"/>
              <a:t>Click icon to add SmartArt graphic</a:t>
            </a:r>
          </a:p>
        </p:txBody>
      </p:sp>
    </p:spTree>
    <p:extLst>
      <p:ext uri="{BB962C8B-B14F-4D97-AF65-F5344CB8AC3E}">
        <p14:creationId xmlns:p14="http://schemas.microsoft.com/office/powerpoint/2010/main" val="2140689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B708A5-1BAD-407B-A73A-587BC37918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71EEF6-D55C-47C5-A5E9-2AAB21D4A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41786E-8505-4A87-8FBC-C8DB7924E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512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DDEEF-6AFB-469A-93C5-7C2ECF740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776B2-AC94-4B54-B5EB-F3442194F8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374C17-408F-438E-B5CC-8FAEB52D35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486EB6-A415-42A3-A825-F371C271D0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B09732-EE09-45B7-8C69-773421994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DEF56E-8B0F-42BF-81F1-D14347A38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303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EA21C-27B1-4C10-B451-11E0F7A32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EE3BBB-1B9D-4724-8397-461E4F9006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25E5C4-1650-45AB-BEBC-9A703DC2B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FDAE6-DB9A-42D3-B951-6670A2E4B8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03B69-424F-4F69-BB04-5B03E4EE7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F949CF-C092-450D-856E-E6BC28135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660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1DFEE9-430C-4829-A056-646BA5BDB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DAEFC5-910C-4F52-AB25-5BA410990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EE6D2-D035-42C3-B789-92A95366C4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E0B3C7-9980-464E-AA9D-A8C82B105D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776626-2A04-47F9-B199-6F303AF73C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9C0A8FDD-1F07-E54A-8CE4-82D44CFBBE48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5397" y="163029"/>
            <a:ext cx="1262822" cy="69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7364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53FEED-BD02-4515-8A53-AC72D1DB2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EB98E9-C483-4988-978F-1BE5C5FE8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8270B-3FBE-4974-B42C-09230DCC17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F0B87-590F-4AC6-AB89-350583BC14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F58943-99D9-41F2-86C8-346D654BCE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80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hyperlink" Target="https://www.kiplinger.com/fronts/channels/money/index.html" TargetMode="External"/><Relationship Id="rId4" Type="http://schemas.openxmlformats.org/officeDocument/2006/relationships/image" Target="../media/image13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s://www.flickr.com/photos/inl/3305617309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436E380-8054-664B-BEEF-B52993452C5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266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2674A8-7F78-4D1D-8050-03D6772F8B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0641" y="1041400"/>
            <a:ext cx="10490718" cy="2387600"/>
          </a:xfrm>
        </p:spPr>
        <p:txBody>
          <a:bodyPr/>
          <a:lstStyle/>
          <a:p>
            <a:r>
              <a:rPr lang="en-US" dirty="0"/>
              <a:t>Analytical Tools: </a:t>
            </a:r>
            <a:br>
              <a:rPr lang="en-US" dirty="0"/>
            </a:br>
            <a:r>
              <a:rPr lang="en-US" sz="6600" dirty="0"/>
              <a:t>Policy ID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919182-F2A5-44DF-8D26-7E0C30868D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Date</a:t>
            </a:r>
          </a:p>
          <a:p>
            <a:r>
              <a:rPr lang="en-US" dirty="0"/>
              <a:t>Location</a:t>
            </a:r>
          </a:p>
          <a:p>
            <a:r>
              <a:rPr lang="en-US" dirty="0"/>
              <a:t>Teacher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5105E61-7A54-A345-AAD0-96E7EEB801B0}"/>
              </a:ext>
            </a:extLst>
          </p:cNvPr>
          <p:cNvGrpSpPr/>
          <p:nvPr/>
        </p:nvGrpSpPr>
        <p:grpSpPr>
          <a:xfrm>
            <a:off x="0" y="5849092"/>
            <a:ext cx="12192000" cy="1052945"/>
            <a:chOff x="0" y="5849092"/>
            <a:chExt cx="12192000" cy="1052945"/>
          </a:xfrm>
          <a:solidFill>
            <a:schemeClr val="tx1"/>
          </a:solidFill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C2CD9AD-0A25-3B41-A604-349E5206826A}"/>
                </a:ext>
              </a:extLst>
            </p:cNvPr>
            <p:cNvSpPr/>
            <p:nvPr/>
          </p:nvSpPr>
          <p:spPr>
            <a:xfrm>
              <a:off x="0" y="5849092"/>
              <a:ext cx="12192000" cy="10529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 descr="A close up of a logo&#10;&#10;Description automatically generated">
              <a:extLst>
                <a:ext uri="{FF2B5EF4-FFF2-40B4-BE49-F238E27FC236}">
                  <a16:creationId xmlns:a16="http://schemas.microsoft.com/office/drawing/2014/main" id="{49C73380-EC25-004F-A753-470E11853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65162" y="6008927"/>
              <a:ext cx="1405675" cy="763146"/>
            </a:xfrm>
            <a:prstGeom prst="rect">
              <a:avLst/>
            </a:prstGeom>
            <a:grpFill/>
            <a:ln>
              <a:noFill/>
            </a:ln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9F1BD17-8A04-F24E-B7A0-8E33EA35A8E6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2" t="16015" r="422" b="12919"/>
            <a:stretch/>
          </p:blipFill>
          <p:spPr bwMode="auto">
            <a:xfrm>
              <a:off x="273042" y="6034844"/>
              <a:ext cx="7716923" cy="763146"/>
            </a:xfrm>
            <a:prstGeom prst="rect">
              <a:avLst/>
            </a:prstGeom>
            <a:grp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7" name="Picture 16" descr="A close up of a sign&#10;&#10;Description automatically generated">
              <a:extLst>
                <a:ext uri="{FF2B5EF4-FFF2-40B4-BE49-F238E27FC236}">
                  <a16:creationId xmlns:a16="http://schemas.microsoft.com/office/drawing/2014/main" id="{E5F3A3C4-65E0-CE41-AB3D-81B35AB185F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937" y="5901439"/>
              <a:ext cx="1198418" cy="948313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1143026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82BAC96-DDF1-4C67-AF3B-DAAD11445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122660"/>
                </a:solidFill>
              </a:rPr>
              <a:t>Course Overview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7286849-2A06-46C4-A2D5-4706444B67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3461DB"/>
                </a:solidFill>
              </a:rPr>
              <a:t>1: Introduction</a:t>
            </a:r>
          </a:p>
          <a:p>
            <a:pPr marL="0" indent="0">
              <a:buNone/>
            </a:pPr>
            <a:r>
              <a:rPr lang="en-US" dirty="0">
                <a:solidFill>
                  <a:srgbClr val="3461DB"/>
                </a:solidFill>
              </a:rPr>
              <a:t>2: Project Formation</a:t>
            </a:r>
          </a:p>
          <a:p>
            <a:pPr marL="0" indent="0">
              <a:buNone/>
            </a:pPr>
            <a:r>
              <a:rPr lang="en-US" dirty="0">
                <a:solidFill>
                  <a:srgbClr val="3461DB"/>
                </a:solidFill>
              </a:rPr>
              <a:t>3: Problem Framing</a:t>
            </a:r>
          </a:p>
          <a:p>
            <a:pPr marL="0" indent="0">
              <a:buNone/>
            </a:pPr>
            <a:r>
              <a:rPr lang="en-US" dirty="0">
                <a:solidFill>
                  <a:srgbClr val="3461DB"/>
                </a:solidFill>
              </a:rPr>
              <a:t>4: Topics in Energy </a:t>
            </a:r>
          </a:p>
          <a:p>
            <a:pPr marL="0" indent="0">
              <a:buNone/>
            </a:pPr>
            <a:r>
              <a:rPr lang="en-US" b="1" dirty="0">
                <a:solidFill>
                  <a:srgbClr val="122660"/>
                </a:solidFill>
              </a:rPr>
              <a:t>5: Analytical Tools</a:t>
            </a:r>
          </a:p>
          <a:p>
            <a:pPr marL="0" indent="0">
              <a:buNone/>
            </a:pPr>
            <a:r>
              <a:rPr lang="en-US" dirty="0">
                <a:solidFill>
                  <a:srgbClr val="3461DB"/>
                </a:solidFill>
              </a:rPr>
              <a:t>6: Preliminary Presentations</a:t>
            </a:r>
          </a:p>
          <a:p>
            <a:pPr marL="0" indent="0">
              <a:buNone/>
            </a:pPr>
            <a:r>
              <a:rPr lang="en-US" dirty="0">
                <a:solidFill>
                  <a:srgbClr val="3461DB"/>
                </a:solidFill>
              </a:rPr>
              <a:t>7: Group Work</a:t>
            </a:r>
          </a:p>
          <a:p>
            <a:pPr marL="0" indent="0">
              <a:buNone/>
            </a:pPr>
            <a:r>
              <a:rPr lang="en-US" dirty="0">
                <a:solidFill>
                  <a:srgbClr val="3461DB"/>
                </a:solidFill>
              </a:rPr>
              <a:t>8: Final Presentations </a:t>
            </a:r>
          </a:p>
        </p:txBody>
      </p:sp>
    </p:spTree>
    <p:extLst>
      <p:ext uri="{BB962C8B-B14F-4D97-AF65-F5344CB8AC3E}">
        <p14:creationId xmlns:p14="http://schemas.microsoft.com/office/powerpoint/2010/main" val="2987962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2660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>
            <a:extLst>
              <a:ext uri="{FF2B5EF4-FFF2-40B4-BE49-F238E27FC236}">
                <a16:creationId xmlns:a16="http://schemas.microsoft.com/office/drawing/2014/main" id="{BC80E7E4-E0B0-6444-93F9-08555415E04B}"/>
              </a:ext>
            </a:extLst>
          </p:cNvPr>
          <p:cNvSpPr txBox="1">
            <a:spLocks/>
          </p:cNvSpPr>
          <p:nvPr/>
        </p:nvSpPr>
        <p:spPr>
          <a:xfrm>
            <a:off x="1635125" y="1225062"/>
            <a:ext cx="8921750" cy="1133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Policy ID</a:t>
            </a:r>
          </a:p>
        </p:txBody>
      </p:sp>
      <p:pic>
        <p:nvPicPr>
          <p:cNvPr id="10" name="Graphic 9" descr="Scales of justice">
            <a:extLst>
              <a:ext uri="{FF2B5EF4-FFF2-40B4-BE49-F238E27FC236}">
                <a16:creationId xmlns:a16="http://schemas.microsoft.com/office/drawing/2014/main" id="{A1D9B8EE-6839-824B-81A9-F51AA828C9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45219" y="1931376"/>
            <a:ext cx="3701562" cy="370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366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>
            <a:extLst>
              <a:ext uri="{FF2B5EF4-FFF2-40B4-BE49-F238E27FC236}">
                <a16:creationId xmlns:a16="http://schemas.microsoft.com/office/drawing/2014/main" id="{3529607F-8E5E-41C6-A3BC-518CDD751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76227"/>
            <a:ext cx="9067801" cy="1392355"/>
          </a:xfrm>
        </p:spPr>
        <p:txBody>
          <a:bodyPr/>
          <a:lstStyle/>
          <a:p>
            <a:r>
              <a:rPr lang="en-US" altLang="en-US" dirty="0">
                <a:solidFill>
                  <a:srgbClr val="002060"/>
                </a:solidFill>
                <a:ea typeface="ＭＳ Ｐゴシック" panose="020B0600070205080204" pitchFamily="34" charset="-128"/>
              </a:rPr>
              <a:t>Where Does Public Policy Fit In?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B073DB-D492-C541-AF9D-5214DA57DFED}"/>
              </a:ext>
            </a:extLst>
          </p:cNvPr>
          <p:cNvSpPr txBox="1"/>
          <p:nvPr/>
        </p:nvSpPr>
        <p:spPr>
          <a:xfrm>
            <a:off x="1600200" y="1659285"/>
            <a:ext cx="422563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122660"/>
                </a:solidFill>
                <a:latin typeface="Abadi" panose="020B0604020104020204" pitchFamily="34" charset="0"/>
                <a:cs typeface="Calibri" panose="020F0502020204030204" pitchFamily="34" charset="0"/>
              </a:rPr>
              <a:t>Technology?</a:t>
            </a:r>
          </a:p>
          <a:p>
            <a:endParaRPr lang="en-US" sz="3200" dirty="0">
              <a:solidFill>
                <a:srgbClr val="122660"/>
              </a:solidFill>
              <a:latin typeface="Abadi" panose="020B0604020104020204" pitchFamily="34" charset="0"/>
              <a:cs typeface="Calibri" panose="020F0502020204030204" pitchFamily="34" charset="0"/>
            </a:endParaRPr>
          </a:p>
          <a:p>
            <a:r>
              <a:rPr lang="en-US" sz="3200" dirty="0">
                <a:solidFill>
                  <a:srgbClr val="122660"/>
                </a:solidFill>
                <a:latin typeface="Abadi" panose="020B0604020104020204" pitchFamily="34" charset="0"/>
                <a:cs typeface="Calibri" panose="020F0502020204030204" pitchFamily="34" charset="0"/>
              </a:rPr>
              <a:t>Environment?</a:t>
            </a:r>
          </a:p>
          <a:p>
            <a:endParaRPr lang="en-US" sz="3200" dirty="0">
              <a:solidFill>
                <a:srgbClr val="122660"/>
              </a:solidFill>
              <a:latin typeface="Abadi" panose="020B0604020104020204" pitchFamily="34" charset="0"/>
              <a:cs typeface="Calibri" panose="020F0502020204030204" pitchFamily="34" charset="0"/>
            </a:endParaRPr>
          </a:p>
          <a:p>
            <a:r>
              <a:rPr lang="en-US" sz="3200" dirty="0">
                <a:solidFill>
                  <a:srgbClr val="122660"/>
                </a:solidFill>
                <a:latin typeface="Abadi" panose="020B0604020104020204" pitchFamily="34" charset="0"/>
                <a:cs typeface="Calibri" panose="020F0502020204030204" pitchFamily="34" charset="0"/>
              </a:rPr>
              <a:t>Economics?</a:t>
            </a:r>
          </a:p>
          <a:p>
            <a:endParaRPr lang="en-US" sz="3200" dirty="0">
              <a:solidFill>
                <a:srgbClr val="122660"/>
              </a:solidFill>
              <a:latin typeface="Abadi" panose="020B0604020104020204" pitchFamily="34" charset="0"/>
              <a:cs typeface="Calibri" panose="020F0502020204030204" pitchFamily="34" charset="0"/>
            </a:endParaRPr>
          </a:p>
          <a:p>
            <a:r>
              <a:rPr lang="en-US" sz="3200" dirty="0">
                <a:solidFill>
                  <a:srgbClr val="122660"/>
                </a:solidFill>
                <a:latin typeface="Abadi" panose="020B0604020104020204" pitchFamily="34" charset="0"/>
                <a:cs typeface="Calibri" panose="020F0502020204030204" pitchFamily="34" charset="0"/>
              </a:rPr>
              <a:t>Culture and Society?</a:t>
            </a:r>
          </a:p>
        </p:txBody>
      </p:sp>
      <p:pic>
        <p:nvPicPr>
          <p:cNvPr id="17" name="Picture 16" descr="A close up of a sign&#10;&#10;Description automatically generated">
            <a:extLst>
              <a:ext uri="{FF2B5EF4-FFF2-40B4-BE49-F238E27FC236}">
                <a16:creationId xmlns:a16="http://schemas.microsoft.com/office/drawing/2014/main" id="{B5B624EF-6170-E94C-980F-2EE56F6B6F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780" y="1468026"/>
            <a:ext cx="1938816" cy="1960974"/>
          </a:xfrm>
          <a:prstGeom prst="rect">
            <a:avLst/>
          </a:prstGeom>
        </p:spPr>
      </p:pic>
      <p:pic>
        <p:nvPicPr>
          <p:cNvPr id="19" name="Picture 18" descr="A close up of a sign&#10;&#10;Description automatically generated">
            <a:extLst>
              <a:ext uri="{FF2B5EF4-FFF2-40B4-BE49-F238E27FC236}">
                <a16:creationId xmlns:a16="http://schemas.microsoft.com/office/drawing/2014/main" id="{8CD41E47-50FE-C942-B0D5-E885B7FFB1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464" y="3749116"/>
            <a:ext cx="1938816" cy="1960974"/>
          </a:xfrm>
          <a:prstGeom prst="rect">
            <a:avLst/>
          </a:prstGeom>
        </p:spPr>
      </p:pic>
      <p:pic>
        <p:nvPicPr>
          <p:cNvPr id="21" name="Picture 20" descr="A close up of a sign&#10;&#10;Description automatically generated">
            <a:extLst>
              <a:ext uri="{FF2B5EF4-FFF2-40B4-BE49-F238E27FC236}">
                <a16:creationId xmlns:a16="http://schemas.microsoft.com/office/drawing/2014/main" id="{35160A8B-FAF1-3647-980D-2DC42563CD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780" y="3702209"/>
            <a:ext cx="1938816" cy="1960974"/>
          </a:xfrm>
          <a:prstGeom prst="rect">
            <a:avLst/>
          </a:prstGeom>
        </p:spPr>
      </p:pic>
      <p:pic>
        <p:nvPicPr>
          <p:cNvPr id="23" name="Picture 22" descr="A close up of a logo&#10;&#10;Description automatically generated">
            <a:extLst>
              <a:ext uri="{FF2B5EF4-FFF2-40B4-BE49-F238E27FC236}">
                <a16:creationId xmlns:a16="http://schemas.microsoft.com/office/drawing/2014/main" id="{2DC5496D-5C09-8842-BADF-9F277BF7D2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468026"/>
            <a:ext cx="1938816" cy="196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93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>
          <a:xfrm>
            <a:off x="1761110" y="53810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/>
          <a:p>
            <a:pPr>
              <a:buClr>
                <a:srgbClr val="000090"/>
              </a:buClr>
              <a:buSzPts val="4400"/>
            </a:pPr>
            <a:r>
              <a:rPr lang="en-US" dirty="0">
                <a:solidFill>
                  <a:srgbClr val="122660"/>
                </a:solidFill>
              </a:rPr>
              <a:t>What is it?</a:t>
            </a:r>
            <a:endParaRPr dirty="0">
              <a:solidFill>
                <a:srgbClr val="122660"/>
              </a:solidFill>
            </a:endParaRPr>
          </a:p>
        </p:txBody>
      </p:sp>
      <p:sp>
        <p:nvSpPr>
          <p:cNvPr id="4" name="Shape 145">
            <a:extLst>
              <a:ext uri="{FF2B5EF4-FFF2-40B4-BE49-F238E27FC236}">
                <a16:creationId xmlns:a16="http://schemas.microsoft.com/office/drawing/2014/main" id="{B73B0989-6096-FE47-B5AD-B2926A839EC2}"/>
              </a:ext>
            </a:extLst>
          </p:cNvPr>
          <p:cNvSpPr txBox="1">
            <a:spLocks/>
          </p:cNvSpPr>
          <p:nvPr/>
        </p:nvSpPr>
        <p:spPr>
          <a:xfrm>
            <a:off x="1114568" y="1681103"/>
            <a:ext cx="8229600" cy="371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660400" lvl="1" indent="0">
              <a:spcBef>
                <a:spcPts val="640"/>
              </a:spcBef>
              <a:buSzPts val="3200"/>
              <a:buNone/>
            </a:pPr>
            <a:r>
              <a:rPr lang="en-US" sz="2500" dirty="0">
                <a:solidFill>
                  <a:srgbClr val="122660"/>
                </a:solidFill>
                <a:latin typeface="Abadi" panose="020B0604020104020204" pitchFamily="34" charset="0"/>
              </a:rPr>
              <a:t>Why is it important?</a:t>
            </a:r>
          </a:p>
          <a:p>
            <a:pPr marL="1574800" lvl="2" indent="-457200">
              <a:spcBef>
                <a:spcPts val="640"/>
              </a:spcBef>
              <a:buSzPts val="3200"/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rgbClr val="122660"/>
                </a:solidFill>
                <a:latin typeface="Abadi" panose="020B0604020104020204" pitchFamily="34" charset="0"/>
              </a:rPr>
              <a:t>Existing Regulations</a:t>
            </a:r>
          </a:p>
          <a:p>
            <a:pPr marL="1574800" lvl="2" indent="-457200">
              <a:spcBef>
                <a:spcPts val="640"/>
              </a:spcBef>
              <a:buSzPts val="3200"/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rgbClr val="122660"/>
                </a:solidFill>
                <a:latin typeface="Abadi" panose="020B0604020104020204" pitchFamily="34" charset="0"/>
              </a:rPr>
              <a:t>Funding</a:t>
            </a:r>
          </a:p>
          <a:p>
            <a:pPr marL="1574800" lvl="2" indent="-457200">
              <a:spcBef>
                <a:spcPts val="640"/>
              </a:spcBef>
              <a:buSzPts val="3200"/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rgbClr val="122660"/>
                </a:solidFill>
                <a:latin typeface="Abadi" panose="020B0604020104020204" pitchFamily="34" charset="0"/>
              </a:rPr>
              <a:t>Incentives</a:t>
            </a:r>
          </a:p>
          <a:p>
            <a:pPr marL="1574800" lvl="2" indent="-457200">
              <a:spcBef>
                <a:spcPts val="640"/>
              </a:spcBef>
              <a:buSzPts val="3200"/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rgbClr val="122660"/>
                </a:solidFill>
                <a:latin typeface="Abadi" panose="020B0604020104020204" pitchFamily="34" charset="0"/>
              </a:rPr>
              <a:t>Legal Protection</a:t>
            </a:r>
          </a:p>
          <a:p>
            <a:pPr marL="1574800" lvl="2" indent="-457200">
              <a:spcBef>
                <a:spcPts val="640"/>
              </a:spcBef>
              <a:buSzPts val="3200"/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rgbClr val="122660"/>
                </a:solidFill>
                <a:latin typeface="Abadi" panose="020B0604020104020204" pitchFamily="34" charset="0"/>
              </a:rPr>
              <a:t>Community Involvement</a:t>
            </a:r>
          </a:p>
          <a:p>
            <a:pPr marL="1574800" lvl="2" indent="-457200">
              <a:spcBef>
                <a:spcPts val="640"/>
              </a:spcBef>
              <a:buSzPts val="3200"/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rgbClr val="122660"/>
                </a:solidFill>
                <a:latin typeface="Abadi" panose="020B0604020104020204" pitchFamily="34" charset="0"/>
              </a:rPr>
              <a:t>Political Capital</a:t>
            </a:r>
          </a:p>
        </p:txBody>
      </p:sp>
      <p:pic>
        <p:nvPicPr>
          <p:cNvPr id="5" name="Shape 87">
            <a:extLst>
              <a:ext uri="{FF2B5EF4-FFF2-40B4-BE49-F238E27FC236}">
                <a16:creationId xmlns:a16="http://schemas.microsoft.com/office/drawing/2014/main" id="{C595C1AF-11E9-034C-A0D4-9931A56C7A6A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09650" y="1833656"/>
            <a:ext cx="4527601" cy="31009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0829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>
                <a:srgbClr val="000090"/>
              </a:buClr>
              <a:buSzPts val="4400"/>
            </a:pPr>
            <a:r>
              <a:rPr lang="en-US" dirty="0">
                <a:solidFill>
                  <a:srgbClr val="000090"/>
                </a:solidFill>
                <a:latin typeface="Aharoni" panose="02010803020104030203" pitchFamily="2" charset="-79"/>
                <a:ea typeface="Calibri"/>
                <a:cs typeface="Aharoni" panose="02010803020104030203" pitchFamily="2" charset="-79"/>
                <a:sym typeface="Calibri"/>
              </a:rPr>
              <a:t>Policy to Consider</a:t>
            </a:r>
            <a:endParaRPr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36B381-60C3-0C46-A2DC-8104A8097D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1200" y="1600200"/>
            <a:ext cx="2613546" cy="4525962"/>
          </a:xfrm>
        </p:spPr>
        <p:txBody>
          <a:bodyPr/>
          <a:lstStyle/>
          <a:p>
            <a:pPr>
              <a:buSzPct val="100000"/>
            </a:pPr>
            <a:r>
              <a:rPr lang="en-US" dirty="0">
                <a:solidFill>
                  <a:srgbClr val="122660"/>
                </a:solidFill>
                <a:latin typeface="Abadi" panose="020B0604020104020204" pitchFamily="34" charset="0"/>
              </a:rPr>
              <a:t>Water</a:t>
            </a:r>
          </a:p>
          <a:p>
            <a:pPr>
              <a:buSzPct val="100000"/>
            </a:pPr>
            <a:r>
              <a:rPr lang="en-US" dirty="0">
                <a:solidFill>
                  <a:srgbClr val="122660"/>
                </a:solidFill>
                <a:latin typeface="Abadi" panose="020B0604020104020204" pitchFamily="34" charset="0"/>
              </a:rPr>
              <a:t>Labor</a:t>
            </a:r>
          </a:p>
          <a:p>
            <a:pPr>
              <a:buSzPct val="100000"/>
            </a:pPr>
            <a:r>
              <a:rPr lang="en-US" dirty="0">
                <a:solidFill>
                  <a:srgbClr val="122660"/>
                </a:solidFill>
                <a:latin typeface="Abadi" panose="020B0604020104020204" pitchFamily="34" charset="0"/>
              </a:rPr>
              <a:t>Emissions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22660"/>
                </a:solidFill>
                <a:latin typeface="Abadi" panose="020B0604020104020204" pitchFamily="34" charset="0"/>
              </a:rPr>
              <a:t>Land</a:t>
            </a:r>
          </a:p>
          <a:p>
            <a:pPr>
              <a:buSzPct val="100000"/>
            </a:pPr>
            <a:r>
              <a:rPr lang="en-US" dirty="0">
                <a:solidFill>
                  <a:srgbClr val="122660"/>
                </a:solidFill>
                <a:latin typeface="Abadi" panose="020B0604020104020204" pitchFamily="34" charset="0"/>
              </a:rPr>
              <a:t>Patents</a:t>
            </a:r>
          </a:p>
          <a:p>
            <a:pPr>
              <a:buSzPct val="100000"/>
            </a:pPr>
            <a:r>
              <a:rPr lang="en-US" dirty="0">
                <a:solidFill>
                  <a:srgbClr val="122660"/>
                </a:solidFill>
                <a:latin typeface="Abadi" panose="020B0604020104020204" pitchFamily="34" charset="0"/>
              </a:rPr>
              <a:t>Taxes </a:t>
            </a:r>
          </a:p>
          <a:p>
            <a:pPr>
              <a:buSzPct val="100000"/>
            </a:pPr>
            <a:r>
              <a:rPr lang="en-US" dirty="0">
                <a:solidFill>
                  <a:srgbClr val="122660"/>
                </a:solidFill>
                <a:latin typeface="Abadi" panose="020B0604020104020204" pitchFamily="34" charset="0"/>
              </a:rPr>
              <a:t>Others?</a:t>
            </a:r>
          </a:p>
        </p:txBody>
      </p:sp>
      <p:pic>
        <p:nvPicPr>
          <p:cNvPr id="7" name="Shape 94">
            <a:extLst>
              <a:ext uri="{FF2B5EF4-FFF2-40B4-BE49-F238E27FC236}">
                <a16:creationId xmlns:a16="http://schemas.microsoft.com/office/drawing/2014/main" id="{A229A9A5-D88E-8D4C-9A88-2FEB8CDCC934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7380" y="1735730"/>
            <a:ext cx="2463420" cy="1787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1FBB3FB-2641-EA44-BB93-EB3FF16D9C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4758" y="3706149"/>
            <a:ext cx="4506691" cy="2002974"/>
          </a:xfrm>
          <a:prstGeom prst="rect">
            <a:avLst/>
          </a:prstGeom>
        </p:spPr>
      </p:pic>
      <p:pic>
        <p:nvPicPr>
          <p:cNvPr id="4098" name="Picture 2" descr="Image result for money">
            <a:hlinkClick r:id="rId5"/>
            <a:extLst>
              <a:ext uri="{FF2B5EF4-FFF2-40B4-BE49-F238E27FC236}">
                <a16:creationId xmlns:a16="http://schemas.microsoft.com/office/drawing/2014/main" id="{924BA8D1-509E-FF4A-BAAF-B95DB32E5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043" y="1735730"/>
            <a:ext cx="2555060" cy="1787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119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62B26-DE56-5F4C-87C5-C5AA3F520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0" y="171093"/>
            <a:ext cx="11360800" cy="763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122660"/>
                </a:solidFill>
              </a:rPr>
              <a:t>Policy ID Flowchart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FEC78E-9060-8445-8756-EB1B8B2314A1}"/>
              </a:ext>
            </a:extLst>
          </p:cNvPr>
          <p:cNvSpPr/>
          <p:nvPr/>
        </p:nvSpPr>
        <p:spPr>
          <a:xfrm>
            <a:off x="3807502" y="884421"/>
            <a:ext cx="4527029" cy="689548"/>
          </a:xfrm>
          <a:prstGeom prst="rect">
            <a:avLst/>
          </a:prstGeom>
          <a:solidFill>
            <a:srgbClr val="122660"/>
          </a:solidFill>
          <a:ln>
            <a:solidFill>
              <a:srgbClr val="1226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EE58A9-00B1-1946-87EC-7CBD5F3555E8}"/>
              </a:ext>
            </a:extLst>
          </p:cNvPr>
          <p:cNvSpPr txBox="1"/>
          <p:nvPr/>
        </p:nvSpPr>
        <p:spPr>
          <a:xfrm>
            <a:off x="3807502" y="1042175"/>
            <a:ext cx="45270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Does policy have any relevance here?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871C0F6-8413-7947-92AB-7B007F18CFA8}"/>
              </a:ext>
            </a:extLst>
          </p:cNvPr>
          <p:cNvSpPr/>
          <p:nvPr/>
        </p:nvSpPr>
        <p:spPr>
          <a:xfrm>
            <a:off x="3205400" y="2468757"/>
            <a:ext cx="2710720" cy="469192"/>
          </a:xfrm>
          <a:prstGeom prst="rect">
            <a:avLst/>
          </a:prstGeom>
          <a:noFill/>
          <a:ln w="28575">
            <a:solidFill>
              <a:srgbClr val="1226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D61EF1-B48F-6641-96CE-36AA82205A6C}"/>
              </a:ext>
            </a:extLst>
          </p:cNvPr>
          <p:cNvSpPr txBox="1"/>
          <p:nvPr/>
        </p:nvSpPr>
        <p:spPr>
          <a:xfrm>
            <a:off x="3205401" y="2548331"/>
            <a:ext cx="27107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rgbClr val="122660"/>
                </a:solidFill>
              </a:rPr>
              <a:t>Does relevant policy exist?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C8EA16-0B0E-9344-9EEC-6AEF5034FCB7}"/>
              </a:ext>
            </a:extLst>
          </p:cNvPr>
          <p:cNvSpPr txBox="1"/>
          <p:nvPr/>
        </p:nvSpPr>
        <p:spPr>
          <a:xfrm>
            <a:off x="6275881" y="2455940"/>
            <a:ext cx="2710720" cy="553998"/>
          </a:xfrm>
          <a:prstGeom prst="rect">
            <a:avLst/>
          </a:prstGeom>
          <a:noFill/>
          <a:ln w="28575">
            <a:solidFill>
              <a:srgbClr val="1226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rgbClr val="122660"/>
                </a:solidFill>
              </a:rPr>
              <a:t>Look at your other tools to fill in any gaps in your project.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C282665-029A-CA4F-A0D2-F8EC47D066C1}"/>
              </a:ext>
            </a:extLst>
          </p:cNvPr>
          <p:cNvSpPr/>
          <p:nvPr/>
        </p:nvSpPr>
        <p:spPr>
          <a:xfrm>
            <a:off x="1451148" y="3836132"/>
            <a:ext cx="2866015" cy="469192"/>
          </a:xfrm>
          <a:prstGeom prst="rect">
            <a:avLst/>
          </a:prstGeom>
          <a:noFill/>
          <a:ln w="28575">
            <a:solidFill>
              <a:srgbClr val="1226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3B16C05-FADD-DB49-8861-7E595BD9DEE9}"/>
              </a:ext>
            </a:extLst>
          </p:cNvPr>
          <p:cNvSpPr txBox="1"/>
          <p:nvPr/>
        </p:nvSpPr>
        <p:spPr>
          <a:xfrm>
            <a:off x="1451149" y="3901687"/>
            <a:ext cx="28660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rgbClr val="122660"/>
                </a:solidFill>
              </a:rPr>
              <a:t>Are these positive or negative?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E1BCDD-025C-6842-9C7D-2739B9EB95E1}"/>
              </a:ext>
            </a:extLst>
          </p:cNvPr>
          <p:cNvSpPr txBox="1"/>
          <p:nvPr/>
        </p:nvSpPr>
        <p:spPr>
          <a:xfrm>
            <a:off x="4740639" y="3844841"/>
            <a:ext cx="4118543" cy="553998"/>
          </a:xfrm>
          <a:prstGeom prst="rect">
            <a:avLst/>
          </a:prstGeom>
          <a:noFill/>
          <a:ln w="28575">
            <a:solidFill>
              <a:srgbClr val="1226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rgbClr val="122660"/>
                </a:solidFill>
              </a:rPr>
              <a:t>Brainstorm what policies need to be developed. Look at what other places have done.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5C8C802-A40F-3B49-8AA7-FDFB9758D4DE}"/>
              </a:ext>
            </a:extLst>
          </p:cNvPr>
          <p:cNvGrpSpPr/>
          <p:nvPr/>
        </p:nvGrpSpPr>
        <p:grpSpPr>
          <a:xfrm>
            <a:off x="2246449" y="4353869"/>
            <a:ext cx="1275411" cy="795857"/>
            <a:chOff x="5084165" y="2008682"/>
            <a:chExt cx="1873770" cy="1169233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06790DB-EDAE-DB4B-A3C3-DB17B52B5899}"/>
                </a:ext>
              </a:extLst>
            </p:cNvPr>
            <p:cNvCxnSpPr/>
            <p:nvPr/>
          </p:nvCxnSpPr>
          <p:spPr>
            <a:xfrm>
              <a:off x="5971082" y="2008682"/>
              <a:ext cx="0" cy="689548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7CE0579-8055-7642-B38B-867DBEFBFB87}"/>
                </a:ext>
              </a:extLst>
            </p:cNvPr>
            <p:cNvCxnSpPr/>
            <p:nvPr/>
          </p:nvCxnSpPr>
          <p:spPr>
            <a:xfrm>
              <a:off x="5084165" y="2698230"/>
              <a:ext cx="187377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2D1D8FE-9DA7-C341-A3A8-C1DCBFB99F2A}"/>
                </a:ext>
              </a:extLst>
            </p:cNvPr>
            <p:cNvCxnSpPr>
              <a:cxnSpLocks/>
            </p:cNvCxnSpPr>
            <p:nvPr/>
          </p:nvCxnSpPr>
          <p:spPr>
            <a:xfrm>
              <a:off x="5099155" y="2683240"/>
              <a:ext cx="0" cy="494675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6873D34-1A42-8742-BA72-BB4BF5E55FC3}"/>
                </a:ext>
              </a:extLst>
            </p:cNvPr>
            <p:cNvCxnSpPr>
              <a:cxnSpLocks/>
            </p:cNvCxnSpPr>
            <p:nvPr/>
          </p:nvCxnSpPr>
          <p:spPr>
            <a:xfrm>
              <a:off x="6932952" y="2683240"/>
              <a:ext cx="0" cy="494675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8BA5E7E0-83E8-C546-95A1-A3A6200F22C3}"/>
              </a:ext>
            </a:extLst>
          </p:cNvPr>
          <p:cNvSpPr txBox="1"/>
          <p:nvPr/>
        </p:nvSpPr>
        <p:spPr>
          <a:xfrm>
            <a:off x="95788" y="5218975"/>
            <a:ext cx="2710720" cy="784830"/>
          </a:xfrm>
          <a:prstGeom prst="rect">
            <a:avLst/>
          </a:prstGeom>
          <a:noFill/>
          <a:ln w="28575">
            <a:solidFill>
              <a:srgbClr val="1226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rgbClr val="122660"/>
                </a:solidFill>
              </a:rPr>
              <a:t>Adapt your project to remain consistent with this policy and utilize its benefits.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A186F45-F76B-BC44-9A5F-97D074A7E6CF}"/>
              </a:ext>
            </a:extLst>
          </p:cNvPr>
          <p:cNvSpPr txBox="1"/>
          <p:nvPr/>
        </p:nvSpPr>
        <p:spPr>
          <a:xfrm>
            <a:off x="3098112" y="5218975"/>
            <a:ext cx="3640589" cy="784830"/>
          </a:xfrm>
          <a:prstGeom prst="rect">
            <a:avLst/>
          </a:prstGeom>
          <a:noFill/>
          <a:ln w="28575">
            <a:solidFill>
              <a:srgbClr val="1226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rgbClr val="122660"/>
                </a:solidFill>
              </a:rPr>
              <a:t>Consider advocating for alternative policy. Adapt project to avoid limitations or roadblocks.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55C078F-6263-1148-8CEB-EBD4C0AEDC16}"/>
              </a:ext>
            </a:extLst>
          </p:cNvPr>
          <p:cNvGrpSpPr/>
          <p:nvPr/>
        </p:nvGrpSpPr>
        <p:grpSpPr>
          <a:xfrm>
            <a:off x="5463290" y="1615091"/>
            <a:ext cx="1275411" cy="795857"/>
            <a:chOff x="5084165" y="2008682"/>
            <a:chExt cx="1873770" cy="1169233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B0929F0-B148-1C4F-9508-0FED5B6F9DF0}"/>
                </a:ext>
              </a:extLst>
            </p:cNvPr>
            <p:cNvCxnSpPr/>
            <p:nvPr/>
          </p:nvCxnSpPr>
          <p:spPr>
            <a:xfrm>
              <a:off x="5971082" y="2008682"/>
              <a:ext cx="0" cy="689548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7FE24305-390D-DA4C-8050-75F1CBE77352}"/>
                </a:ext>
              </a:extLst>
            </p:cNvPr>
            <p:cNvCxnSpPr/>
            <p:nvPr/>
          </p:nvCxnSpPr>
          <p:spPr>
            <a:xfrm>
              <a:off x="5084165" y="2698230"/>
              <a:ext cx="187377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1AAA00D-B86B-CE4D-9A0C-39430D4D9FAC}"/>
                </a:ext>
              </a:extLst>
            </p:cNvPr>
            <p:cNvCxnSpPr>
              <a:cxnSpLocks/>
            </p:cNvCxnSpPr>
            <p:nvPr/>
          </p:nvCxnSpPr>
          <p:spPr>
            <a:xfrm>
              <a:off x="5099155" y="2683240"/>
              <a:ext cx="0" cy="494675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C7E12BD-67AC-DD46-8383-36B6203A8429}"/>
                </a:ext>
              </a:extLst>
            </p:cNvPr>
            <p:cNvCxnSpPr>
              <a:cxnSpLocks/>
            </p:cNvCxnSpPr>
            <p:nvPr/>
          </p:nvCxnSpPr>
          <p:spPr>
            <a:xfrm>
              <a:off x="6932952" y="2683240"/>
              <a:ext cx="0" cy="494675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A7443B5-A6E0-6F46-8188-835E39482DEC}"/>
              </a:ext>
            </a:extLst>
          </p:cNvPr>
          <p:cNvGrpSpPr/>
          <p:nvPr/>
        </p:nvGrpSpPr>
        <p:grpSpPr>
          <a:xfrm>
            <a:off x="3938044" y="2980768"/>
            <a:ext cx="1275411" cy="795857"/>
            <a:chOff x="5084165" y="2008682"/>
            <a:chExt cx="1873770" cy="1169233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F35ABE0-2701-DD4B-BAC5-86D5E85AD3DC}"/>
                </a:ext>
              </a:extLst>
            </p:cNvPr>
            <p:cNvCxnSpPr/>
            <p:nvPr/>
          </p:nvCxnSpPr>
          <p:spPr>
            <a:xfrm>
              <a:off x="5971082" y="2008682"/>
              <a:ext cx="0" cy="689548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EFCD6A9F-87C3-7C40-8195-DEC0CB6C28AA}"/>
                </a:ext>
              </a:extLst>
            </p:cNvPr>
            <p:cNvCxnSpPr/>
            <p:nvPr/>
          </p:nvCxnSpPr>
          <p:spPr>
            <a:xfrm>
              <a:off x="5084165" y="2698230"/>
              <a:ext cx="187377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A19D56C-F37B-9849-AF41-E166B42B57FB}"/>
                </a:ext>
              </a:extLst>
            </p:cNvPr>
            <p:cNvCxnSpPr>
              <a:cxnSpLocks/>
            </p:cNvCxnSpPr>
            <p:nvPr/>
          </p:nvCxnSpPr>
          <p:spPr>
            <a:xfrm>
              <a:off x="5099155" y="2683240"/>
              <a:ext cx="0" cy="494675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9556681-5A02-5C4D-B3ED-6DE7827B3CD0}"/>
                </a:ext>
              </a:extLst>
            </p:cNvPr>
            <p:cNvCxnSpPr>
              <a:cxnSpLocks/>
            </p:cNvCxnSpPr>
            <p:nvPr/>
          </p:nvCxnSpPr>
          <p:spPr>
            <a:xfrm>
              <a:off x="6932952" y="2683240"/>
              <a:ext cx="0" cy="494675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1AEECA3-35AE-9543-8B8A-032A35770991}"/>
              </a:ext>
            </a:extLst>
          </p:cNvPr>
          <p:cNvSpPr txBox="1"/>
          <p:nvPr/>
        </p:nvSpPr>
        <p:spPr>
          <a:xfrm>
            <a:off x="6245901" y="1789807"/>
            <a:ext cx="524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122660"/>
                </a:solidFill>
              </a:rPr>
              <a:t>No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27801F-C2A1-5C47-BBEB-50C643F00C75}"/>
              </a:ext>
            </a:extLst>
          </p:cNvPr>
          <p:cNvSpPr txBox="1"/>
          <p:nvPr/>
        </p:nvSpPr>
        <p:spPr>
          <a:xfrm>
            <a:off x="5330419" y="1773946"/>
            <a:ext cx="524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122660"/>
                </a:solidFill>
              </a:rPr>
              <a:t>Yes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2C30067-0829-0643-9AEE-DEB840A20DB6}"/>
              </a:ext>
            </a:extLst>
          </p:cNvPr>
          <p:cNvSpPr txBox="1"/>
          <p:nvPr/>
        </p:nvSpPr>
        <p:spPr>
          <a:xfrm>
            <a:off x="4740639" y="3141076"/>
            <a:ext cx="524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122660"/>
                </a:solidFill>
              </a:rPr>
              <a:t>No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E4740EF-D696-9842-922C-A4FFE155616F}"/>
              </a:ext>
            </a:extLst>
          </p:cNvPr>
          <p:cNvSpPr txBox="1"/>
          <p:nvPr/>
        </p:nvSpPr>
        <p:spPr>
          <a:xfrm>
            <a:off x="3825157" y="3125215"/>
            <a:ext cx="524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122660"/>
                </a:solidFill>
              </a:rPr>
              <a:t>Yes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FD80344-0AFC-DB40-9721-A98C6D7AC905}"/>
              </a:ext>
            </a:extLst>
          </p:cNvPr>
          <p:cNvSpPr txBox="1"/>
          <p:nvPr/>
        </p:nvSpPr>
        <p:spPr>
          <a:xfrm>
            <a:off x="3082776" y="4503247"/>
            <a:ext cx="524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122660"/>
                </a:solidFill>
              </a:rPr>
              <a:t>-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6AAF7B8-8DFE-3D4A-BDED-0D28612F959D}"/>
              </a:ext>
            </a:extLst>
          </p:cNvPr>
          <p:cNvSpPr txBox="1"/>
          <p:nvPr/>
        </p:nvSpPr>
        <p:spPr>
          <a:xfrm>
            <a:off x="2167294" y="4487386"/>
            <a:ext cx="524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12266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62849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sky, outdoor, ground, truck&#10;&#10;Description automatically generated">
            <a:extLst>
              <a:ext uri="{FF2B5EF4-FFF2-40B4-BE49-F238E27FC236}">
                <a16:creationId xmlns:a16="http://schemas.microsoft.com/office/drawing/2014/main" id="{25F0DB54-3EA4-4A25-B7A7-B659595108F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23333" r="9091" b="58"/>
          <a:stretch/>
        </p:blipFill>
        <p:spPr>
          <a:xfrm>
            <a:off x="-1" y="10"/>
            <a:ext cx="12192000" cy="6857990"/>
          </a:xfrm>
          <a:prstGeom prst="rect">
            <a:avLst/>
          </a:prstGeom>
          <a:ln>
            <a:noFill/>
          </a:ln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2B1D4F77-A17C-43D7-B7FA-545148E4E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6"/>
            <a:ext cx="4332307" cy="589674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BE4513-3C8B-4DE3-9488-0D7C42556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805" y="640263"/>
            <a:ext cx="3759240" cy="134497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>
                <a:solidFill>
                  <a:srgbClr val="122660"/>
                </a:solidFill>
              </a:rPr>
              <a:t>Next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FB5279-BABC-4540-A603-23F7BDC09E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4110" y="2121763"/>
            <a:ext cx="3764826" cy="3773010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en-US" sz="2400" dirty="0">
              <a:solidFill>
                <a:srgbClr val="1226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8C58BA-0EA0-4155-9628-34B88D5A94F8}"/>
              </a:ext>
            </a:extLst>
          </p:cNvPr>
          <p:cNvSpPr txBox="1"/>
          <p:nvPr/>
        </p:nvSpPr>
        <p:spPr>
          <a:xfrm>
            <a:off x="9865721" y="6657945"/>
            <a:ext cx="232627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4" tooltip="https://www.flickr.com/photos/inl/3305617309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5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671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323F4F"/>
      </a:dk2>
      <a:lt2>
        <a:srgbClr val="E7E6E6"/>
      </a:lt2>
      <a:accent1>
        <a:srgbClr val="4472C4"/>
      </a:accent1>
      <a:accent2>
        <a:srgbClr val="538135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oolkit 1">
      <a:majorFont>
        <a:latin typeface="Aharoni"/>
        <a:ea typeface=""/>
        <a:cs typeface=""/>
      </a:majorFont>
      <a:minorFont>
        <a:latin typeface="Abad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A7DD267-D994-49CF-AF75-564C65B2BB21}" vid="{5C5C2247-E1FC-478F-A83D-BB588ECE664E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A7DD267-D994-49CF-AF75-564C65B2BB21}" vid="{010E8EDC-2700-452C-883F-861AE511AF5B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8774</TotalTime>
  <Words>198</Words>
  <Application>Microsoft Macintosh PowerPoint</Application>
  <PresentationFormat>Widescreen</PresentationFormat>
  <Paragraphs>57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Abadi</vt:lpstr>
      <vt:lpstr>Abadi Extra Light</vt:lpstr>
      <vt:lpstr>Aharoni</vt:lpstr>
      <vt:lpstr>Arial</vt:lpstr>
      <vt:lpstr>Calibri</vt:lpstr>
      <vt:lpstr>Calibri Light</vt:lpstr>
      <vt:lpstr>Office Theme</vt:lpstr>
      <vt:lpstr>Custom Design</vt:lpstr>
      <vt:lpstr>Analytical Tools:  Policy ID</vt:lpstr>
      <vt:lpstr>Course Overview</vt:lpstr>
      <vt:lpstr>PowerPoint Presentation</vt:lpstr>
      <vt:lpstr>Where Does Public Policy Fit In? </vt:lpstr>
      <vt:lpstr>What is it?</vt:lpstr>
      <vt:lpstr>Policy to Consider</vt:lpstr>
      <vt:lpstr>Policy ID Flowchart</vt:lpstr>
      <vt:lpstr>Next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Feasibility Studies in Energy</dc:title>
  <dc:creator>Margaret Slattery</dc:creator>
  <cp:lastModifiedBy>Karin Ahuva Dabach</cp:lastModifiedBy>
  <cp:revision>52</cp:revision>
  <dcterms:created xsi:type="dcterms:W3CDTF">2019-02-25T20:37:48Z</dcterms:created>
  <dcterms:modified xsi:type="dcterms:W3CDTF">2019-07-15T23:51:41Z</dcterms:modified>
</cp:coreProperties>
</file>