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5"/>
  </p:notesMasterIdLst>
  <p:sldIdLst>
    <p:sldId id="256" r:id="rId3"/>
    <p:sldId id="648" r:id="rId4"/>
    <p:sldId id="260" r:id="rId5"/>
    <p:sldId id="275" r:id="rId6"/>
    <p:sldId id="620" r:id="rId7"/>
    <p:sldId id="623" r:id="rId8"/>
    <p:sldId id="624" r:id="rId9"/>
    <p:sldId id="625" r:id="rId10"/>
    <p:sldId id="626" r:id="rId11"/>
    <p:sldId id="622" r:id="rId12"/>
    <p:sldId id="647" r:id="rId13"/>
    <p:sldId id="274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garet Slattery" initials="MS" lastIdx="1" clrIdx="0">
    <p:extLst>
      <p:ext uri="{19B8F6BF-5375-455C-9EA6-DF929625EA0E}">
        <p15:presenceInfo xmlns:p15="http://schemas.microsoft.com/office/powerpoint/2012/main" userId="118c036af90b0050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22660"/>
    <a:srgbClr val="3461DB"/>
    <a:srgbClr val="6D9109"/>
    <a:srgbClr val="E9EDE8"/>
    <a:srgbClr val="B7231C"/>
    <a:srgbClr val="E8E6E2"/>
    <a:srgbClr val="33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922" autoAdjust="0"/>
    <p:restoredTop sz="70370" autoAdjust="0"/>
  </p:normalViewPr>
  <p:slideViewPr>
    <p:cSldViewPr snapToGrid="0">
      <p:cViewPr varScale="1">
        <p:scale>
          <a:sx n="66" d="100"/>
          <a:sy n="66" d="100"/>
        </p:scale>
        <p:origin x="31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3-11T13:06:25.568" idx="1">
    <p:pos x="7680" y="0"/>
    <p:text>need a graphic</p:text>
    <p:extLst>
      <p:ext uri="{C676402C-5697-4E1C-873F-D02D1690AC5C}">
        <p15:threadingInfo xmlns:p15="http://schemas.microsoft.com/office/powerpoint/2012/main" timeZoneBias="42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1C67BB-92C5-4229-B8C4-FFD63F6F08E0}" type="datetimeFigureOut">
              <a:rPr lang="en-US" smtClean="0"/>
              <a:t>7/15/19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A802A2-7BBC-4E70-BE18-4D3D4A65EF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4956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A802A2-7BBC-4E70-BE18-4D3D4A65EFD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0007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lang="en" dirty="0"/>
          </a:p>
        </p:txBody>
      </p:sp>
      <p:sp>
        <p:nvSpPr>
          <p:cNvPr id="114" name="Google Shape;11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665113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lang="en" dirty="0"/>
          </a:p>
        </p:txBody>
      </p:sp>
      <p:sp>
        <p:nvSpPr>
          <p:cNvPr id="114" name="Google Shape;11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9028203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lang="en" dirty="0"/>
          </a:p>
        </p:txBody>
      </p:sp>
      <p:sp>
        <p:nvSpPr>
          <p:cNvPr id="114" name="Google Shape;11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268554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lang="en" dirty="0"/>
          </a:p>
        </p:txBody>
      </p:sp>
      <p:sp>
        <p:nvSpPr>
          <p:cNvPr id="114" name="Google Shape;11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694615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lang="en" dirty="0"/>
          </a:p>
        </p:txBody>
      </p:sp>
      <p:sp>
        <p:nvSpPr>
          <p:cNvPr id="114" name="Google Shape;11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069806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lang="en" dirty="0"/>
          </a:p>
        </p:txBody>
      </p:sp>
      <p:sp>
        <p:nvSpPr>
          <p:cNvPr id="114" name="Google Shape;11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9456087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lang="en" dirty="0"/>
          </a:p>
        </p:txBody>
      </p:sp>
      <p:sp>
        <p:nvSpPr>
          <p:cNvPr id="114" name="Google Shape;11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912685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F1AFE4-7668-4F16-B119-70D9F31582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b="1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5F30680-2916-493F-AB85-B8F619D95C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Abadi" panose="020B06040201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B04B5A-3854-4519-991B-6844D014893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175C473-6149-4A14-A5BD-3A118918C45F}" type="datetimeFigureOut">
              <a:rPr lang="en-US" smtClean="0"/>
              <a:t>7/15/19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C846AB-B69D-417C-A571-D9BB6143B9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4C574A-D770-4D9D-B558-30C8C4E7C5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799F0-CE66-49E5-B47A-E713E6DDC2E3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id="{55D493D0-9C09-6A4F-9B01-749D719BE5C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4897" y="134285"/>
            <a:ext cx="1669561" cy="917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12790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8566B9-83B1-4D8B-8F61-A2C205D897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26ED950-97F3-48AD-8B32-4C45BD3686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EBE74C-3DD2-4C60-9F53-5CC82D1CB3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175C473-6149-4A14-A5BD-3A118918C45F}" type="datetimeFigureOut">
              <a:rPr lang="en-US" smtClean="0"/>
              <a:t>7/15/19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F202F6-AC21-4D7E-8776-91B178CC2E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F0F303-94D3-4059-BD9C-63056BEB9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799F0-CE66-49E5-B47A-E713E6DDC2E3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A close up of a logo&#10;&#10;Description automatically generated">
            <a:extLst>
              <a:ext uri="{FF2B5EF4-FFF2-40B4-BE49-F238E27FC236}">
                <a16:creationId xmlns:a16="http://schemas.microsoft.com/office/drawing/2014/main" id="{40668553-02A6-AA42-9424-1F8F14D85B6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4897" y="134285"/>
            <a:ext cx="1669561" cy="917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8259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2A64EC7-7E73-4C2F-A8C1-0186D308912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0776626-61F2-49FF-98A0-2EEDFFE6A0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7CC037-5683-45F6-875D-55ACDBC4FB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175C473-6149-4A14-A5BD-3A118918C45F}" type="datetimeFigureOut">
              <a:rPr lang="en-US" smtClean="0"/>
              <a:t>7/15/19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82C411-9516-439F-B6E6-D535B8843F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137DEC-A9EF-4A5F-B46D-74CDCDAB3C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799F0-CE66-49E5-B47A-E713E6DDC2E3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A close up of a logo&#10;&#10;Description automatically generated">
            <a:extLst>
              <a:ext uri="{FF2B5EF4-FFF2-40B4-BE49-F238E27FC236}">
                <a16:creationId xmlns:a16="http://schemas.microsoft.com/office/drawing/2014/main" id="{E759709B-7421-9143-A393-4AEC8B152B4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4897" y="134285"/>
            <a:ext cx="1669561" cy="917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12355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4D6B0D-4791-4FD0-BD8E-0186BBA1F7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2EB6271-F13F-4EF2-905B-90A8C8ED33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A9C2FB-29AC-43C8-9987-A463FF07D7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A863F-30C2-4F6E-BC9F-9FA93F36CA2E}" type="datetimeFigureOut">
              <a:rPr lang="en-US" smtClean="0"/>
              <a:t>7/15/19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059409-5068-47A8-A0F8-B8AF8C258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07D061-AF19-48BD-BC6A-2E4FB08AD9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DD644-2A20-4C6C-92A9-93C901197A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7772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350BE7-21AB-4A0B-BF22-EF3A66D6AD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40B2CE-ED28-4937-BD28-E4499703C3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30F69F-08F9-406A-8786-1641F7AC29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A863F-30C2-4F6E-BC9F-9FA93F36CA2E}" type="datetimeFigureOut">
              <a:rPr lang="en-US" smtClean="0"/>
              <a:t>7/15/19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27E6B6-6D59-4C19-B725-C44D3E6FCF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2A3E46-1CCA-48BB-A155-7ED63454DC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DD644-2A20-4C6C-92A9-93C901197A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2743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EEE34A-3C28-409D-83E7-C6299CDD2D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1BE2DA-0AFD-4B01-8C15-45D82A24D1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0FBB7D-5610-476C-A0B1-28DF46E087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A863F-30C2-4F6E-BC9F-9FA93F36CA2E}" type="datetimeFigureOut">
              <a:rPr lang="en-US" smtClean="0"/>
              <a:t>7/15/19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E9C93D-4296-4C4B-93B1-2F10CCD8ED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40CBB1-7A13-47EF-A0A0-48285D02F5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DD644-2A20-4C6C-92A9-93C901197A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6795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A56A3B-5361-4D1B-9301-EB0CD7F0C1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068BDC-E87C-4E94-A4F9-84940CE6C0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178C35-3ED8-4AFB-B51A-73D9FDA810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007DD5-6DE7-40D3-B970-DE3A60C57D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A863F-30C2-4F6E-BC9F-9FA93F36CA2E}" type="datetimeFigureOut">
              <a:rPr lang="en-US" smtClean="0"/>
              <a:t>7/15/19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4E90AD-FD2D-4771-ADB2-4866B1E151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739A34-CFF4-4595-8151-DD0C15EF74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DD644-2A20-4C6C-92A9-93C901197A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0703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662334-3509-41F4-A2C8-CC2D3F0FBF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9593A7-886E-47C6-A3C3-08423D6159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2403DB-D3ED-4F29-93E8-DA7F1E51C1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CAABD4B-19EB-44DA-BC14-6EDCD3E9227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E7A70F9-A205-47A3-A3A0-49841EBD64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10B3D66-57D9-431E-A8B6-EC7D560325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A863F-30C2-4F6E-BC9F-9FA93F36CA2E}" type="datetimeFigureOut">
              <a:rPr lang="en-US" smtClean="0"/>
              <a:t>7/15/19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D3B6700-44DB-46F6-9CBA-E2D199FD07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864A677-CAC3-43AB-A5C4-344DF77181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DD644-2A20-4C6C-92A9-93C901197A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4148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4FFD2-7135-470B-A7AC-D6480D4E05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2B93EC-5519-4F93-9AF7-F905BB506C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A863F-30C2-4F6E-BC9F-9FA93F36CA2E}" type="datetimeFigureOut">
              <a:rPr lang="en-US" smtClean="0"/>
              <a:t>7/15/19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3FF74B2-4026-4DCF-AC58-D9E8EE6941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5DBA8B-FF64-44E6-8448-97412E61BC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DD644-2A20-4C6C-92A9-93C901197A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0018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18FC1DD-686A-42C8-8D2A-48CB06ACEB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A863F-30C2-4F6E-BC9F-9FA93F36CA2E}" type="datetimeFigureOut">
              <a:rPr lang="en-US" smtClean="0"/>
              <a:t>7/15/19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2255D5-4479-447F-8AB9-76F6DDC3B3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6170D5-5C04-41EF-9A14-8DC38FAA73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DD644-2A20-4C6C-92A9-93C901197A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5001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41F3C6-9E0A-4CB9-BF92-1F669DFA0D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02497F-F5F2-4FF1-BCB4-3A6F44AD28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5291AA-8CE8-413E-A1EC-ACBC4849C3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69F22A-140E-4C48-8056-C4031078AE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A863F-30C2-4F6E-BC9F-9FA93F36CA2E}" type="datetimeFigureOut">
              <a:rPr lang="en-US" smtClean="0"/>
              <a:t>7/15/19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AA59BB-BA65-4BB6-9628-3DEDBBBE58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C7B2E7-5244-4EA9-85FF-2FB828BFF0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DD644-2A20-4C6C-92A9-93C901197A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3825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342834-6227-43E6-A14C-FC66D05EF4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E29EA4-E57F-4250-82F2-7E12C9CE2C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badi Extra Light" panose="020B0204020104020204" pitchFamily="34" charset="0"/>
              </a:defRPr>
            </a:lvl1pPr>
            <a:lvl2pPr>
              <a:defRPr>
                <a:latin typeface="Abadi Extra Light" panose="020B0204020104020204" pitchFamily="34" charset="0"/>
              </a:defRPr>
            </a:lvl2pPr>
            <a:lvl3pPr>
              <a:defRPr>
                <a:latin typeface="Abadi Extra Light" panose="020B0204020104020204" pitchFamily="34" charset="0"/>
              </a:defRPr>
            </a:lvl3pPr>
            <a:lvl4pPr>
              <a:defRPr>
                <a:latin typeface="Abadi Extra Light" panose="020B0204020104020204" pitchFamily="34" charset="0"/>
              </a:defRPr>
            </a:lvl4pPr>
            <a:lvl5pPr>
              <a:defRPr>
                <a:latin typeface="Abadi Extra Light" panose="020B0204020104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836510-D7F9-4E86-8701-313FB992F4B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175C473-6149-4A14-A5BD-3A118918C45F}" type="datetimeFigureOut">
              <a:rPr lang="en-US" smtClean="0"/>
              <a:t>7/15/19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A156EC-A736-44FC-92ED-890A9CC0FD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91C04D-971C-4D8F-B592-7A1E4835F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799F0-CE66-49E5-B47A-E713E6DDC2E3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A close up of a logo&#10;&#10;Description automatically generated">
            <a:extLst>
              <a:ext uri="{FF2B5EF4-FFF2-40B4-BE49-F238E27FC236}">
                <a16:creationId xmlns:a16="http://schemas.microsoft.com/office/drawing/2014/main" id="{79A32B3B-A17F-F042-B5E6-C97B76E93DC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4897" y="134285"/>
            <a:ext cx="1669561" cy="917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894534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F1EC3D-4AD0-49F3-AF9B-5485DB37E5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D9134F1-5B2C-41BA-BF46-2D59421781B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17FD0E-2487-4E28-88A4-5C0D36A30D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6C0FBEF-F690-4C1D-9650-41EEB83D7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A863F-30C2-4F6E-BC9F-9FA93F36CA2E}" type="datetimeFigureOut">
              <a:rPr lang="en-US" smtClean="0"/>
              <a:t>7/15/19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7DAB6C-8D3C-4AD2-8647-5A6171D3A3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9B54FD-A33B-4376-A462-A063703C58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DD644-2A20-4C6C-92A9-93C901197A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7996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34B00A-087F-4018-9663-29BA6DD31B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DD29AA-23A1-4228-964C-2C102ED7FE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E93FA4-F92F-4AD6-9591-16F4956F0D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A863F-30C2-4F6E-BC9F-9FA93F36CA2E}" type="datetimeFigureOut">
              <a:rPr lang="en-US" smtClean="0"/>
              <a:t>7/15/19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45F7DE-BD11-4085-B86A-536B34A601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E07DAE-F51A-43A8-B53A-7F7483766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DD644-2A20-4C6C-92A9-93C901197A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643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BB88D02-B74D-471C-961A-A0A395AF1B2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2C3C9D4-0186-4578-8F31-22CE3A0A22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D641FB-08A4-45C2-93A3-129F8CEE98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A863F-30C2-4F6E-BC9F-9FA93F36CA2E}" type="datetimeFigureOut">
              <a:rPr lang="en-US" smtClean="0"/>
              <a:t>7/15/19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9DB40C-EDC2-4CC2-A5F5-D278A7890E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F0DB8B-B9EF-48EC-B366-29072C73BD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DD644-2A20-4C6C-92A9-93C901197A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586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D2F2D1-6F25-4777-B208-789825B36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3BA7F2-CFD1-429C-9AB1-B675F2521A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2AE722-1798-4446-85C1-6B10C6A4A3D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175C473-6149-4A14-A5BD-3A118918C45F}" type="datetimeFigureOut">
              <a:rPr lang="en-US" smtClean="0"/>
              <a:t>7/15/19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FD41EC-2BFD-4B4F-8F86-94CAB7D04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78F383-B060-411E-9F0D-89670EF4E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799F0-CE66-49E5-B47A-E713E6DDC2E3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A close up of a logo&#10;&#10;Description automatically generated">
            <a:extLst>
              <a:ext uri="{FF2B5EF4-FFF2-40B4-BE49-F238E27FC236}">
                <a16:creationId xmlns:a16="http://schemas.microsoft.com/office/drawing/2014/main" id="{600DA0D7-8300-E04C-8BFC-E0DCB21A8B1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4897" y="134285"/>
            <a:ext cx="1669561" cy="917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38690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25EFC7-7177-4488-990D-84C133CD43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B37315-CFEA-45BD-B26E-946C5217647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11CF2FE-7A76-4474-B771-2A7EAB1EDC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6DEA97-619E-4D30-AF86-0100E4EE6A9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175C473-6149-4A14-A5BD-3A118918C45F}" type="datetimeFigureOut">
              <a:rPr lang="en-US" smtClean="0"/>
              <a:t>7/15/19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F78248-381D-4EB3-8A64-7E898EE428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C47CE9-65A7-4670-90D2-DC2A66140C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799F0-CE66-49E5-B47A-E713E6DDC2E3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A close up of a logo&#10;&#10;Description automatically generated">
            <a:extLst>
              <a:ext uri="{FF2B5EF4-FFF2-40B4-BE49-F238E27FC236}">
                <a16:creationId xmlns:a16="http://schemas.microsoft.com/office/drawing/2014/main" id="{BCBADF9A-2975-D545-9027-79CE852A376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4897" y="134285"/>
            <a:ext cx="1669561" cy="917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4924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8643B6-4871-46DF-B1FE-079EE665A7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38A527-A5E6-4485-8F33-75CE2728C3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DF0B86-833A-4AC1-AF93-78FEDD6BA1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D825545-B582-4F6F-8D88-9DF72E009D0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E86D8F6-D52C-4237-AD8B-87BD21A3F35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AA2AC89-4733-4557-A129-DFBA068E71E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175C473-6149-4A14-A5BD-3A118918C45F}" type="datetimeFigureOut">
              <a:rPr lang="en-US" smtClean="0"/>
              <a:t>7/15/19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AD1B561-722F-4900-8768-30C95BC90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9A01803-E003-41EC-B804-8996E216CC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799F0-CE66-49E5-B47A-E713E6DDC2E3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A7E41A18-72FB-E348-B088-988EB8E1C4F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4897" y="134285"/>
            <a:ext cx="1669561" cy="917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766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0357EF-178D-49E0-BA04-A80A47FE2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EA20F8F-EA39-48B5-B8D4-264815C5AA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175C473-6149-4A14-A5BD-3A118918C45F}" type="datetimeFigureOut">
              <a:rPr lang="en-US" smtClean="0"/>
              <a:t>7/15/19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36F4F2-F0E7-4B79-A866-C1C866B88F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DF0B4B-2C3B-4830-A0FD-2FA2DA73B7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799F0-CE66-49E5-B47A-E713E6DDC2E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martArt Placeholder 6">
            <a:extLst>
              <a:ext uri="{FF2B5EF4-FFF2-40B4-BE49-F238E27FC236}">
                <a16:creationId xmlns:a16="http://schemas.microsoft.com/office/drawing/2014/main" id="{12CC1BD1-5419-4E9A-A164-DA46B42FB5A4}"/>
              </a:ext>
            </a:extLst>
          </p:cNvPr>
          <p:cNvSpPr>
            <a:spLocks noGrp="1"/>
          </p:cNvSpPr>
          <p:nvPr>
            <p:ph type="dgm" sz="quarter" idx="13"/>
          </p:nvPr>
        </p:nvSpPr>
        <p:spPr>
          <a:xfrm>
            <a:off x="838200" y="1782763"/>
            <a:ext cx="6246813" cy="4441825"/>
          </a:xfrm>
        </p:spPr>
        <p:txBody>
          <a:bodyPr/>
          <a:lstStyle/>
          <a:p>
            <a:r>
              <a:rPr lang="en-US"/>
              <a:t>Click icon to add SmartArt graphic</a:t>
            </a:r>
          </a:p>
        </p:txBody>
      </p:sp>
      <p:pic>
        <p:nvPicPr>
          <p:cNvPr id="8" name="Picture 7" descr="A close up of a logo&#10;&#10;Description automatically generated">
            <a:extLst>
              <a:ext uri="{FF2B5EF4-FFF2-40B4-BE49-F238E27FC236}">
                <a16:creationId xmlns:a16="http://schemas.microsoft.com/office/drawing/2014/main" id="{288A4089-2C47-514D-919B-CB97AE8DE34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4897" y="134285"/>
            <a:ext cx="1669561" cy="917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6894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2B708A5-1BAD-407B-A73A-587BC379180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175C473-6149-4A14-A5BD-3A118918C45F}" type="datetimeFigureOut">
              <a:rPr lang="en-US" smtClean="0"/>
              <a:t>7/15/19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571EEF6-D55C-47C5-A5E9-2AAB21D4AF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41786E-8505-4A87-8FBC-C8DB7924E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799F0-CE66-49E5-B47A-E713E6DDC2E3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4" descr="A close up of a logo&#10;&#10;Description automatically generated">
            <a:extLst>
              <a:ext uri="{FF2B5EF4-FFF2-40B4-BE49-F238E27FC236}">
                <a16:creationId xmlns:a16="http://schemas.microsoft.com/office/drawing/2014/main" id="{1648D83D-8C94-BA46-8F68-0D8D577D6EE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4897" y="134285"/>
            <a:ext cx="1669561" cy="917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8512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ADDEEF-6AFB-469A-93C5-7C2ECF740C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4776B2-AC94-4B54-B5EB-F3442194F8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0374C17-408F-438E-B5CC-8FAEB52D35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486EB6-A415-42A3-A825-F371C271D01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175C473-6149-4A14-A5BD-3A118918C45F}" type="datetimeFigureOut">
              <a:rPr lang="en-US" smtClean="0"/>
              <a:t>7/15/19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B09732-EE09-45B7-8C69-7734219945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DEF56E-8B0F-42BF-81F1-D14347A385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799F0-CE66-49E5-B47A-E713E6DDC2E3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A close up of a logo&#10;&#10;Description automatically generated">
            <a:extLst>
              <a:ext uri="{FF2B5EF4-FFF2-40B4-BE49-F238E27FC236}">
                <a16:creationId xmlns:a16="http://schemas.microsoft.com/office/drawing/2014/main" id="{A2C4B59C-C7B2-F444-95E6-AF8E237697A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4897" y="134285"/>
            <a:ext cx="1669561" cy="917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63035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EEA21C-27B1-4C10-B451-11E0F7A321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6EE3BBB-1B9D-4724-8397-461E4F9006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25E5C4-1650-45AB-BEBC-9A703DC2BC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CFDAE6-DB9A-42D3-B951-6670A2E4B87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175C473-6149-4A14-A5BD-3A118918C45F}" type="datetimeFigureOut">
              <a:rPr lang="en-US" smtClean="0"/>
              <a:t>7/15/19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203B69-424F-4F69-BB04-5B03E4EE72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F949CF-C092-450D-856E-E6BC28135D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799F0-CE66-49E5-B47A-E713E6DDC2E3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A close up of a logo&#10;&#10;Description automatically generated">
            <a:extLst>
              <a:ext uri="{FF2B5EF4-FFF2-40B4-BE49-F238E27FC236}">
                <a16:creationId xmlns:a16="http://schemas.microsoft.com/office/drawing/2014/main" id="{87694A0F-FA0E-3A48-A9F7-2445C31B39C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4897" y="134285"/>
            <a:ext cx="1669561" cy="917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3660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61DFEE9-430C-4829-A056-646BA5BDB8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DAEFC5-910C-4F52-AB25-5BA410990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EEE6D2-D035-42C3-B789-92A95366C4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75C473-6149-4A14-A5BD-3A118918C45F}" type="datetimeFigureOut">
              <a:rPr lang="en-US" smtClean="0"/>
              <a:t>7/15/19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E0B3C7-9980-464E-AA9D-A8C82B105D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776626-2A04-47F9-B199-6F303AF73C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2799F0-CE66-49E5-B47A-E713E6DDC2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7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653FEED-BD02-4515-8A53-AC72D1DB2F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EB98E9-C483-4988-978F-1BE5C5FE8D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38270B-3FBE-4974-B42C-09230DCC17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2A863F-30C2-4F6E-BC9F-9FA93F36CA2E}" type="datetimeFigureOut">
              <a:rPr lang="en-US" smtClean="0"/>
              <a:t>7/15/19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4F0B87-590F-4AC6-AB89-350583BC14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F58943-99D9-41F2-86C8-346D654BCE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DDD644-2A20-4C6C-92A9-93C901197A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80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ickr.com/photos/inl/33056173090" TargetMode="External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creativecommons.org/licenses/by/3.0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comments" Target="../comments/comment1.xml"/><Relationship Id="rId5" Type="http://schemas.openxmlformats.org/officeDocument/2006/relationships/hyperlink" Target="https://creativecommons.org/licenses/by-sa/3.0/" TargetMode="External"/><Relationship Id="rId4" Type="http://schemas.openxmlformats.org/officeDocument/2006/relationships/hyperlink" Target="http://www.guidinginstincts.com/2012/07/wind-energy-for-your-home.html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svg"/><Relationship Id="rId7" Type="http://schemas.openxmlformats.org/officeDocument/2006/relationships/image" Target="../media/image11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svg"/><Relationship Id="rId4" Type="http://schemas.openxmlformats.org/officeDocument/2006/relationships/image" Target="../media/image8.png"/><Relationship Id="rId9" Type="http://schemas.openxmlformats.org/officeDocument/2006/relationships/image" Target="../media/image13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ealth.state.mn.us/divs/opi/qi/toolbox/swot.ht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if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5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1D245D9-1872-6A46-B260-E098F0DDE09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2266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E2674A8-7F78-4D1D-8050-03D6772F8B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0641" y="1041400"/>
            <a:ext cx="10490718" cy="238760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Analytical Tools: 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sz="6600" dirty="0">
                <a:solidFill>
                  <a:schemeClr val="bg1"/>
                </a:solidFill>
              </a:rPr>
              <a:t>SWOT Analysis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7919182-F2A5-44DF-8D26-7E0C30868D8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Date</a:t>
            </a:r>
          </a:p>
          <a:p>
            <a:r>
              <a:rPr lang="en-US" dirty="0">
                <a:solidFill>
                  <a:schemeClr val="bg1"/>
                </a:solidFill>
              </a:rPr>
              <a:t>Location</a:t>
            </a:r>
          </a:p>
          <a:p>
            <a:r>
              <a:rPr lang="en-US" dirty="0">
                <a:solidFill>
                  <a:schemeClr val="bg1"/>
                </a:solidFill>
              </a:rPr>
              <a:t>Teacher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B5DA472-2D42-1D42-AC83-54D46FDC3466}"/>
              </a:ext>
            </a:extLst>
          </p:cNvPr>
          <p:cNvGrpSpPr/>
          <p:nvPr/>
        </p:nvGrpSpPr>
        <p:grpSpPr>
          <a:xfrm>
            <a:off x="0" y="5849092"/>
            <a:ext cx="12192000" cy="1052945"/>
            <a:chOff x="0" y="5849092"/>
            <a:chExt cx="12192000" cy="1052945"/>
          </a:xfrm>
          <a:solidFill>
            <a:schemeClr val="bg1"/>
          </a:solidFill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7A873DD-ABA2-3A4E-8388-C1244550BF82}"/>
                </a:ext>
              </a:extLst>
            </p:cNvPr>
            <p:cNvSpPr/>
            <p:nvPr/>
          </p:nvSpPr>
          <p:spPr>
            <a:xfrm>
              <a:off x="0" y="5849092"/>
              <a:ext cx="12192000" cy="105294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5" name="Picture 14" descr="A close up of a logo&#10;&#10;Description automatically generated">
              <a:extLst>
                <a:ext uri="{FF2B5EF4-FFF2-40B4-BE49-F238E27FC236}">
                  <a16:creationId xmlns:a16="http://schemas.microsoft.com/office/drawing/2014/main" id="{DF7F63B3-5A08-6240-9C10-0A61DB05131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965162" y="6008927"/>
              <a:ext cx="1405675" cy="763146"/>
            </a:xfrm>
            <a:prstGeom prst="rect">
              <a:avLst/>
            </a:prstGeom>
            <a:grpFill/>
            <a:ln>
              <a:noFill/>
            </a:ln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AFC24F3E-21CF-DC4C-B616-7A3204D3B6B1}"/>
                </a:ext>
              </a:extLst>
            </p:cNvPr>
            <p:cNvPicPr/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2" t="16015" r="422" b="12919"/>
            <a:stretch/>
          </p:blipFill>
          <p:spPr bwMode="auto">
            <a:xfrm>
              <a:off x="273042" y="6034844"/>
              <a:ext cx="7716923" cy="763146"/>
            </a:xfrm>
            <a:prstGeom prst="rect">
              <a:avLst/>
            </a:prstGeom>
            <a:grp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17" name="Picture 16" descr="A close up of a sign&#10;&#10;Description automatically generated">
              <a:extLst>
                <a:ext uri="{FF2B5EF4-FFF2-40B4-BE49-F238E27FC236}">
                  <a16:creationId xmlns:a16="http://schemas.microsoft.com/office/drawing/2014/main" id="{B381CB89-10CF-AA4E-A304-B30D04085CA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26937" y="5901439"/>
              <a:ext cx="1198418" cy="948313"/>
            </a:xfrm>
            <a:prstGeom prst="rect">
              <a:avLst/>
            </a:prstGeom>
            <a:grpFill/>
          </p:spPr>
        </p:pic>
      </p:grpSp>
    </p:spTree>
    <p:extLst>
      <p:ext uri="{BB962C8B-B14F-4D97-AF65-F5344CB8AC3E}">
        <p14:creationId xmlns:p14="http://schemas.microsoft.com/office/powerpoint/2010/main" val="11430267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7"/>
          <p:cNvSpPr txBox="1">
            <a:spLocks noGrp="1"/>
          </p:cNvSpPr>
          <p:nvPr>
            <p:ph type="title"/>
          </p:nvPr>
        </p:nvSpPr>
        <p:spPr>
          <a:xfrm>
            <a:off x="1981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ctr" anchorCtr="0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buClr>
                <a:srgbClr val="000090"/>
              </a:buClr>
              <a:buSzPts val="4400"/>
            </a:pPr>
            <a:r>
              <a:rPr lang="en-US" dirty="0">
                <a:solidFill>
                  <a:srgbClr val="122660"/>
                </a:solidFill>
              </a:rPr>
              <a:t>Mongolia Poultry Farm Examples:</a:t>
            </a:r>
            <a:endParaRPr dirty="0">
              <a:solidFill>
                <a:srgbClr val="122660"/>
              </a:solidFill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4B50975C-CF2F-404C-B81C-546E6E5DEA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5207459"/>
              </p:ext>
            </p:extLst>
          </p:nvPr>
        </p:nvGraphicFramePr>
        <p:xfrm>
          <a:off x="6222526" y="2038967"/>
          <a:ext cx="4399556" cy="3940772"/>
        </p:xfrm>
        <a:graphic>
          <a:graphicData uri="http://schemas.openxmlformats.org/drawingml/2006/table">
            <a:tbl>
              <a:tblPr/>
              <a:tblGrid>
                <a:gridCol w="2199778">
                  <a:extLst>
                    <a:ext uri="{9D8B030D-6E8A-4147-A177-3AD203B41FA5}">
                      <a16:colId xmlns:a16="http://schemas.microsoft.com/office/drawing/2014/main" val="3749332215"/>
                    </a:ext>
                  </a:extLst>
                </a:gridCol>
                <a:gridCol w="2199778">
                  <a:extLst>
                    <a:ext uri="{9D8B030D-6E8A-4147-A177-3AD203B41FA5}">
                      <a16:colId xmlns:a16="http://schemas.microsoft.com/office/drawing/2014/main" val="3763283089"/>
                    </a:ext>
                  </a:extLst>
                </a:gridCol>
              </a:tblGrid>
              <a:tr h="323072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Strengths</a:t>
                      </a:r>
                      <a:endParaRPr lang="en-US" sz="2000">
                        <a:effectLst/>
                      </a:endParaRPr>
                    </a:p>
                  </a:txBody>
                  <a:tcPr marL="66675" marR="66675" marT="66675" marB="66675">
                    <a:lnL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Weaknesses</a:t>
                      </a:r>
                      <a:endParaRPr lang="en-US" sz="2000" dirty="0">
                        <a:effectLst/>
                      </a:endParaRPr>
                    </a:p>
                  </a:txBody>
                  <a:tcPr marL="66675" marR="66675" marT="66675" marB="66675">
                    <a:lnL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5819129"/>
                  </a:ext>
                </a:extLst>
              </a:tr>
              <a:tr h="1563753">
                <a:tc>
                  <a:txBody>
                    <a:bodyPr/>
                    <a:lstStyle/>
                    <a:p>
                      <a:pPr rtl="0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Financially sustainable</a:t>
                      </a:r>
                    </a:p>
                    <a:p>
                      <a:pPr rtl="0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Cheaper price because not actually farming the chickens</a:t>
                      </a:r>
                    </a:p>
                  </a:txBody>
                  <a:tcPr marL="66675" marR="66675" marT="66675" marB="66675">
                    <a:lnL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Stigma that China’s quality is much worse, because they choose the cheapest option</a:t>
                      </a:r>
                    </a:p>
                    <a:p>
                      <a:pPr rtl="0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Imported from china - takes 3 or 4 days to get to UB</a:t>
                      </a:r>
                    </a:p>
                  </a:txBody>
                  <a:tcPr marL="66675" marR="66675" marT="66675" marB="66675">
                    <a:lnL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89543629"/>
                  </a:ext>
                </a:extLst>
              </a:tr>
              <a:tr h="323072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Opportunities</a:t>
                      </a:r>
                      <a:endParaRPr lang="en-US" sz="2000" dirty="0">
                        <a:effectLst/>
                      </a:endParaRPr>
                    </a:p>
                  </a:txBody>
                  <a:tcPr marL="66675" marR="66675" marT="66675" marB="66675">
                    <a:lnL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Threats</a:t>
                      </a:r>
                      <a:endParaRPr lang="en-US" sz="2000" dirty="0">
                        <a:effectLst/>
                      </a:endParaRPr>
                    </a:p>
                  </a:txBody>
                  <a:tcPr marL="66675" marR="66675" marT="66675" marB="66675">
                    <a:lnL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1319164"/>
                  </a:ext>
                </a:extLst>
              </a:tr>
              <a:tr h="1683599">
                <a:tc>
                  <a:txBody>
                    <a:bodyPr/>
                    <a:lstStyle/>
                    <a:p>
                      <a:pPr rtl="0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Economic crisis in Mongolia</a:t>
                      </a:r>
                    </a:p>
                    <a:p>
                      <a:pPr rtl="0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Very few suppliers 2-3 importers, 1 major operation in Mongolia</a:t>
                      </a:r>
                    </a:p>
                  </a:txBody>
                  <a:tcPr marL="66675" marR="66675" marT="66675" marB="66675">
                    <a:lnL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Have to pay a import tax</a:t>
                      </a:r>
                    </a:p>
                    <a:p>
                      <a:pPr rtl="0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Higher risk of transportation problems</a:t>
                      </a:r>
                    </a:p>
                  </a:txBody>
                  <a:tcPr marL="66675" marR="66675" marT="66675" marB="66675">
                    <a:lnL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0325462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FFD7F64B-6B15-454B-A48C-65B6D1DCCC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1449343"/>
              </p:ext>
            </p:extLst>
          </p:nvPr>
        </p:nvGraphicFramePr>
        <p:xfrm>
          <a:off x="1664174" y="2043730"/>
          <a:ext cx="4431826" cy="3909598"/>
        </p:xfrm>
        <a:graphic>
          <a:graphicData uri="http://schemas.openxmlformats.org/drawingml/2006/table">
            <a:tbl>
              <a:tblPr/>
              <a:tblGrid>
                <a:gridCol w="2215913">
                  <a:extLst>
                    <a:ext uri="{9D8B030D-6E8A-4147-A177-3AD203B41FA5}">
                      <a16:colId xmlns:a16="http://schemas.microsoft.com/office/drawing/2014/main" val="3583021138"/>
                    </a:ext>
                  </a:extLst>
                </a:gridCol>
                <a:gridCol w="2215913">
                  <a:extLst>
                    <a:ext uri="{9D8B030D-6E8A-4147-A177-3AD203B41FA5}">
                      <a16:colId xmlns:a16="http://schemas.microsoft.com/office/drawing/2014/main" val="3286628029"/>
                    </a:ext>
                  </a:extLst>
                </a:gridCol>
              </a:tblGrid>
              <a:tr h="352425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Strengths</a:t>
                      </a:r>
                      <a:endParaRPr lang="en-US" sz="2000">
                        <a:effectLst/>
                      </a:endParaRP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Weaknesses</a:t>
                      </a:r>
                      <a:endParaRPr lang="en-US" sz="2000" dirty="0">
                        <a:effectLst/>
                      </a:endParaRP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4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0755655"/>
                  </a:ext>
                </a:extLst>
              </a:tr>
              <a:tr h="1524000">
                <a:tc>
                  <a:txBody>
                    <a:bodyPr/>
                    <a:lstStyle/>
                    <a:p>
                      <a:pPr rtl="0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Have already established distribution routes</a:t>
                      </a:r>
                    </a:p>
                    <a:p>
                      <a:pPr rtl="0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 hours from UB - no contact with other birds (no diseases)</a:t>
                      </a: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Financial resources</a:t>
                      </a:r>
                    </a:p>
                    <a:p>
                      <a:pPr rtl="0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 hours away from UB - transportation is difficult, increase the cost to get feed and deliver the product</a:t>
                      </a: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69934263"/>
                  </a:ext>
                </a:extLst>
              </a:tr>
              <a:tr h="352425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Opportunities</a:t>
                      </a:r>
                      <a:endParaRPr lang="en-US" sz="2000">
                        <a:effectLst/>
                      </a:endParaRP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Threats</a:t>
                      </a:r>
                      <a:endParaRPr lang="en-US" sz="2000">
                        <a:effectLst/>
                      </a:endParaRP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8617143"/>
                  </a:ext>
                </a:extLst>
              </a:tr>
              <a:tr h="1680748">
                <a:tc>
                  <a:txBody>
                    <a:bodyPr/>
                    <a:lstStyle/>
                    <a:p>
                      <a:pPr rtl="0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More trust for local products</a:t>
                      </a:r>
                    </a:p>
                    <a:p>
                      <a:pPr rtl="0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Don’t have to pay the import taxes, pay lower domestic taxes</a:t>
                      </a: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Lack of veterinary connections</a:t>
                      </a:r>
                    </a:p>
                    <a:p>
                      <a:pPr rtl="0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Potential pushback from the importers because taking their business</a:t>
                      </a: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30707805"/>
                  </a:ext>
                </a:extLst>
              </a:tr>
            </a:tbl>
          </a:graphicData>
        </a:graphic>
      </p:graphicFrame>
      <p:sp>
        <p:nvSpPr>
          <p:cNvPr id="10" name="Rectangle 4">
            <a:extLst>
              <a:ext uri="{FF2B5EF4-FFF2-40B4-BE49-F238E27FC236}">
                <a16:creationId xmlns:a16="http://schemas.microsoft.com/office/drawing/2014/main" id="{5E376F05-D701-894C-8BC3-F6C99C8F37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0701" y="2116925"/>
            <a:ext cx="18473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1C6BDD0-36D0-1746-ABD9-DBAC68233F5F}"/>
              </a:ext>
            </a:extLst>
          </p:cNvPr>
          <p:cNvSpPr/>
          <p:nvPr/>
        </p:nvSpPr>
        <p:spPr>
          <a:xfrm>
            <a:off x="1569919" y="1554107"/>
            <a:ext cx="4572000" cy="122084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1600"/>
              </a:spcAft>
            </a:pPr>
            <a:r>
              <a:rPr lang="en-US" sz="2400" dirty="0">
                <a:solidFill>
                  <a:srgbClr val="122660"/>
                </a:solidFill>
                <a:latin typeface="Proxima Nova"/>
              </a:rPr>
              <a:t>Organic Protein LLC</a:t>
            </a:r>
            <a:endParaRPr lang="en-US" sz="2400" dirty="0">
              <a:solidFill>
                <a:srgbClr val="122660"/>
              </a:solidFill>
            </a:endParaRPr>
          </a:p>
          <a:p>
            <a:br>
              <a:rPr lang="en-US" dirty="0">
                <a:solidFill>
                  <a:srgbClr val="122660"/>
                </a:solidFill>
              </a:rPr>
            </a:br>
            <a:endParaRPr lang="en-US" dirty="0">
              <a:solidFill>
                <a:srgbClr val="122660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A8D2C9C-A7D3-714E-8892-C5D905387D2E}"/>
              </a:ext>
            </a:extLst>
          </p:cNvPr>
          <p:cNvSpPr/>
          <p:nvPr/>
        </p:nvSpPr>
        <p:spPr>
          <a:xfrm>
            <a:off x="6187838" y="1554107"/>
            <a:ext cx="4305300" cy="1220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600"/>
              </a:spcAft>
            </a:pPr>
            <a:r>
              <a:rPr lang="en-US" sz="2400" dirty="0">
                <a:solidFill>
                  <a:srgbClr val="122660"/>
                </a:solidFill>
                <a:latin typeface="Proxima Nova"/>
              </a:rPr>
              <a:t>Capital Market LLC</a:t>
            </a:r>
            <a:endParaRPr lang="en-US" sz="2400" dirty="0">
              <a:solidFill>
                <a:srgbClr val="122660"/>
              </a:solidFill>
            </a:endParaRPr>
          </a:p>
          <a:p>
            <a:br>
              <a:rPr lang="en-US" dirty="0">
                <a:solidFill>
                  <a:srgbClr val="122660"/>
                </a:solidFill>
              </a:rPr>
            </a:br>
            <a:endParaRPr lang="en-US" dirty="0">
              <a:solidFill>
                <a:srgbClr val="1226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4287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7"/>
          <p:cNvSpPr txBox="1">
            <a:spLocks noGrp="1"/>
          </p:cNvSpPr>
          <p:nvPr>
            <p:ph type="title"/>
          </p:nvPr>
        </p:nvSpPr>
        <p:spPr>
          <a:xfrm>
            <a:off x="1981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ctr" anchorCtr="0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buClr>
                <a:srgbClr val="000090"/>
              </a:buClr>
              <a:buSzPts val="4400"/>
            </a:pPr>
            <a:r>
              <a:rPr lang="en-US" dirty="0">
                <a:solidFill>
                  <a:srgbClr val="122660"/>
                </a:solidFill>
              </a:rPr>
              <a:t>Create a SWOT for your project</a:t>
            </a:r>
            <a:endParaRPr dirty="0">
              <a:solidFill>
                <a:srgbClr val="122660"/>
              </a:solidFill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47F67B18-4FB3-AD4D-ACED-2A779E00C57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7761077"/>
              </p:ext>
            </p:extLst>
          </p:nvPr>
        </p:nvGraphicFramePr>
        <p:xfrm>
          <a:off x="2854656" y="1599982"/>
          <a:ext cx="6482688" cy="4694830"/>
        </p:xfrm>
        <a:graphic>
          <a:graphicData uri="http://schemas.openxmlformats.org/drawingml/2006/table">
            <a:tbl>
              <a:tblPr/>
              <a:tblGrid>
                <a:gridCol w="3241344">
                  <a:extLst>
                    <a:ext uri="{9D8B030D-6E8A-4147-A177-3AD203B41FA5}">
                      <a16:colId xmlns:a16="http://schemas.microsoft.com/office/drawing/2014/main" val="3749332215"/>
                    </a:ext>
                  </a:extLst>
                </a:gridCol>
                <a:gridCol w="3241344">
                  <a:extLst>
                    <a:ext uri="{9D8B030D-6E8A-4147-A177-3AD203B41FA5}">
                      <a16:colId xmlns:a16="http://schemas.microsoft.com/office/drawing/2014/main" val="3763283089"/>
                    </a:ext>
                  </a:extLst>
                </a:gridCol>
              </a:tblGrid>
              <a:tr h="459804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Strengths</a:t>
                      </a:r>
                      <a:endParaRPr lang="en-US" sz="2400" dirty="0">
                        <a:effectLst/>
                      </a:endParaRPr>
                    </a:p>
                  </a:txBody>
                  <a:tcPr marL="66675" marR="66675" marT="66675" marB="66675">
                    <a:lnL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Weaknesses</a:t>
                      </a:r>
                      <a:endParaRPr lang="en-US" sz="2400" dirty="0">
                        <a:effectLst/>
                      </a:endParaRPr>
                    </a:p>
                  </a:txBody>
                  <a:tcPr marL="66675" marR="66675" marT="66675" marB="66675">
                    <a:lnL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5819129"/>
                  </a:ext>
                </a:extLst>
              </a:tr>
              <a:tr h="1984412">
                <a:tc>
                  <a:txBody>
                    <a:bodyPr/>
                    <a:lstStyle/>
                    <a:p>
                      <a:pPr rtl="0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6675" marR="66675" marT="66675" marB="66675">
                    <a:lnL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6675" marR="66675" marT="66675" marB="66675">
                    <a:lnL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89543629"/>
                  </a:ext>
                </a:extLst>
              </a:tr>
              <a:tr h="459804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Opportunities</a:t>
                      </a:r>
                      <a:endParaRPr lang="en-US" sz="2400" dirty="0">
                        <a:effectLst/>
                      </a:endParaRPr>
                    </a:p>
                  </a:txBody>
                  <a:tcPr marL="66675" marR="66675" marT="66675" marB="66675">
                    <a:lnL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Threats</a:t>
                      </a:r>
                      <a:endParaRPr lang="en-US" dirty="0">
                        <a:effectLst/>
                      </a:endParaRPr>
                    </a:p>
                  </a:txBody>
                  <a:tcPr marL="66675" marR="66675" marT="66675" marB="66675">
                    <a:lnL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1319164"/>
                  </a:ext>
                </a:extLst>
              </a:tr>
              <a:tr h="1790810">
                <a:tc>
                  <a:txBody>
                    <a:bodyPr/>
                    <a:lstStyle/>
                    <a:p>
                      <a:pPr rtl="0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endParaRPr lang="en-US" dirty="0">
                        <a:effectLst/>
                      </a:endParaRPr>
                    </a:p>
                  </a:txBody>
                  <a:tcPr marL="66675" marR="66675" marT="66675" marB="66675">
                    <a:lnL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6675" marR="66675" marT="66675" marB="66675">
                    <a:lnL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03254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73220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A picture containing sky, outdoor, ground, truck&#10;&#10;Description automatically generated">
            <a:extLst>
              <a:ext uri="{FF2B5EF4-FFF2-40B4-BE49-F238E27FC236}">
                <a16:creationId xmlns:a16="http://schemas.microsoft.com/office/drawing/2014/main" id="{25F0DB54-3EA4-4A25-B7A7-B659595108F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t="23333" r="9091" b="58"/>
          <a:stretch/>
        </p:blipFill>
        <p:spPr>
          <a:xfrm>
            <a:off x="-1" y="10"/>
            <a:ext cx="12192000" cy="6857990"/>
          </a:xfrm>
          <a:prstGeom prst="rect">
            <a:avLst/>
          </a:prstGeom>
          <a:ln>
            <a:noFill/>
          </a:ln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2B1D4F77-A17C-43D7-B7FA-545148E4E9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36884" y="321176"/>
            <a:ext cx="4332307" cy="5896743"/>
          </a:xfrm>
          <a:prstGeom prst="rect">
            <a:avLst/>
          </a:prstGeom>
          <a:solidFill>
            <a:schemeClr val="bg1">
              <a:alpha val="90000"/>
            </a:schemeClr>
          </a:solidFill>
          <a:ln w="127000" cap="sq" cmpd="thinThick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0BE4513-3C8B-4DE3-9488-0D7C425569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805" y="640263"/>
            <a:ext cx="3759240" cy="134497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dirty="0">
                <a:solidFill>
                  <a:srgbClr val="122660"/>
                </a:solidFill>
              </a:rPr>
              <a:t>Next Week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FB5279-BABC-4540-A603-23F7BDC09E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94110" y="2121763"/>
            <a:ext cx="3764826" cy="3773010"/>
          </a:xfrm>
        </p:spPr>
        <p:txBody>
          <a:bodyPr vert="horz" lIns="91440" tIns="45720" rIns="91440" bIns="45720" rtlCol="0">
            <a:normAutofit/>
          </a:bodyPr>
          <a:lstStyle/>
          <a:p>
            <a:endParaRPr lang="en-US" sz="2400" dirty="0">
              <a:solidFill>
                <a:srgbClr val="12266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28C58BA-0EA0-4155-9628-34B88D5A94F8}"/>
              </a:ext>
            </a:extLst>
          </p:cNvPr>
          <p:cNvSpPr txBox="1"/>
          <p:nvPr/>
        </p:nvSpPr>
        <p:spPr>
          <a:xfrm>
            <a:off x="9865721" y="6657945"/>
            <a:ext cx="2326278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sz="700">
                <a:solidFill>
                  <a:srgbClr val="FFFFFF"/>
                </a:solidFill>
                <a:hlinkClick r:id="rId3" tooltip="https://www.flickr.com/photos/inl/3305617309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This Photo</a:t>
            </a:r>
            <a:r>
              <a:rPr lang="en-US" sz="700">
                <a:solidFill>
                  <a:srgbClr val="FFFFFF"/>
                </a:solidFill>
              </a:rPr>
              <a:t> by Unknown Author is licensed under </a:t>
            </a:r>
            <a:r>
              <a:rPr lang="en-US" sz="700">
                <a:solidFill>
                  <a:srgbClr val="FFFFFF"/>
                </a:solidFill>
                <a:hlinkClick r:id="rId4" tooltip="https://creativecommons.org/licenses/by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</a:t>
            </a:r>
            <a:endParaRPr lang="en-US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26714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591AAE1-F27A-C241-AFD6-47A9B59E32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00062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rgbClr val="1226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Course Overview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0EB1091-8262-9742-9071-27C9A6A75892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>
                <a:solidFill>
                  <a:srgbClr val="3461DB"/>
                </a:solidFill>
                <a:latin typeface="Abadi Extra Light" panose="020B0204020104020204" pitchFamily="34" charset="0"/>
              </a:rPr>
              <a:t>1: Introduction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>
                <a:solidFill>
                  <a:srgbClr val="3461DB"/>
                </a:solidFill>
                <a:latin typeface="Abadi Extra Light" panose="020B0204020104020204" pitchFamily="34" charset="0"/>
              </a:rPr>
              <a:t>2: Project Selection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>
                <a:solidFill>
                  <a:srgbClr val="3461DB"/>
                </a:solidFill>
                <a:latin typeface="Abadi Extra Light" panose="020B0204020104020204" pitchFamily="34" charset="0"/>
              </a:rPr>
              <a:t>3: Problem Framing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>
                <a:solidFill>
                  <a:srgbClr val="3461DB"/>
                </a:solidFill>
                <a:latin typeface="Abadi Extra Light" panose="020B0204020104020204" pitchFamily="34" charset="0"/>
              </a:rPr>
              <a:t>4: Sector Research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b="1" dirty="0">
                <a:solidFill>
                  <a:srgbClr val="122660"/>
                </a:solidFill>
                <a:latin typeface="Abadi Extra Light" panose="020B0204020104020204" pitchFamily="34" charset="0"/>
              </a:rPr>
              <a:t>5: Analytical Tools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>
                <a:solidFill>
                  <a:srgbClr val="3461DB"/>
                </a:solidFill>
                <a:latin typeface="Abadi Extra Light" panose="020B0204020104020204" pitchFamily="34" charset="0"/>
              </a:rPr>
              <a:t>6: Preliminary Presentations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>
                <a:solidFill>
                  <a:srgbClr val="3461DB"/>
                </a:solidFill>
                <a:latin typeface="Abadi Extra Light" panose="020B0204020104020204" pitchFamily="34" charset="0"/>
              </a:rPr>
              <a:t>7: Group Work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>
                <a:solidFill>
                  <a:srgbClr val="3461DB"/>
                </a:solidFill>
                <a:latin typeface="Abadi Extra Light" panose="020B0204020104020204" pitchFamily="34" charset="0"/>
              </a:rPr>
              <a:t>8: Final Presentations </a:t>
            </a:r>
          </a:p>
        </p:txBody>
      </p:sp>
    </p:spTree>
    <p:extLst>
      <p:ext uri="{BB962C8B-B14F-4D97-AF65-F5344CB8AC3E}">
        <p14:creationId xmlns:p14="http://schemas.microsoft.com/office/powerpoint/2010/main" val="17925422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1D9A99-DCA2-40A6-B2AB-B65F2C3F1F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5320" y="365125"/>
            <a:ext cx="5120114" cy="1692794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122660"/>
                </a:solidFill>
              </a:rPr>
              <a:t>What is a SWOT Analysis?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485736-45C5-4F21-9EAC-26A71FC258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5320" y="2289898"/>
            <a:ext cx="5120113" cy="3462228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2400" dirty="0">
                <a:solidFill>
                  <a:srgbClr val="122660"/>
                </a:solidFill>
              </a:rPr>
              <a:t>A SWOT Analysis is a strategic planning tool that is used to assess the </a:t>
            </a:r>
            <a:r>
              <a:rPr lang="en-US" sz="2400" b="1" dirty="0">
                <a:solidFill>
                  <a:srgbClr val="122660"/>
                </a:solidFill>
              </a:rPr>
              <a:t>Strengths, Weaknesses, Opportunities and Threats </a:t>
            </a:r>
            <a:r>
              <a:rPr lang="en-US" sz="2400" dirty="0">
                <a:solidFill>
                  <a:srgbClr val="122660"/>
                </a:solidFill>
              </a:rPr>
              <a:t>involved in a business, organization or project. </a:t>
            </a:r>
          </a:p>
          <a:p>
            <a:pPr marL="0" indent="0">
              <a:buNone/>
            </a:pPr>
            <a:endParaRPr lang="en-US" sz="2400" dirty="0">
              <a:solidFill>
                <a:srgbClr val="122660"/>
              </a:solidFill>
              <a:latin typeface="+mn-lt"/>
            </a:endParaRPr>
          </a:p>
        </p:txBody>
      </p:sp>
      <p:pic>
        <p:nvPicPr>
          <p:cNvPr id="18" name="Picture 17" descr="A windmill in the background&#10;&#10;Description automatically generated">
            <a:extLst>
              <a:ext uri="{FF2B5EF4-FFF2-40B4-BE49-F238E27FC236}">
                <a16:creationId xmlns:a16="http://schemas.microsoft.com/office/drawing/2014/main" id="{E2205E3B-487D-408B-A1B0-B5A226AF96D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l="24072" r="14712"/>
          <a:stretch/>
        </p:blipFill>
        <p:spPr>
          <a:xfrm>
            <a:off x="5878849" y="10"/>
            <a:ext cx="6313150" cy="6857987"/>
          </a:xfrm>
          <a:custGeom>
            <a:avLst/>
            <a:gdLst>
              <a:gd name="connsiteX0" fmla="*/ 65565 w 6313150"/>
              <a:gd name="connsiteY0" fmla="*/ 0 h 6857997"/>
              <a:gd name="connsiteX1" fmla="*/ 6313150 w 6313150"/>
              <a:gd name="connsiteY1" fmla="*/ 0 h 6857997"/>
              <a:gd name="connsiteX2" fmla="*/ 6313150 w 6313150"/>
              <a:gd name="connsiteY2" fmla="*/ 6857997 h 6857997"/>
              <a:gd name="connsiteX3" fmla="*/ 3293946 w 6313150"/>
              <a:gd name="connsiteY3" fmla="*/ 6857997 h 6857997"/>
              <a:gd name="connsiteX4" fmla="*/ 3235857 w 6313150"/>
              <a:gd name="connsiteY4" fmla="*/ 6823061 h 6857997"/>
              <a:gd name="connsiteX5" fmla="*/ 0 w 6313150"/>
              <a:gd name="connsiteY5" fmla="*/ 951803 h 6857997"/>
              <a:gd name="connsiteX6" fmla="*/ 31536 w 6313150"/>
              <a:gd name="connsiteY6" fmla="*/ 285771 h 685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13150" h="6857997">
                <a:moveTo>
                  <a:pt x="65565" y="0"/>
                </a:moveTo>
                <a:lnTo>
                  <a:pt x="6313150" y="0"/>
                </a:lnTo>
                <a:lnTo>
                  <a:pt x="6313150" y="6857997"/>
                </a:lnTo>
                <a:lnTo>
                  <a:pt x="3293946" y="6857997"/>
                </a:lnTo>
                <a:lnTo>
                  <a:pt x="3235857" y="6823061"/>
                </a:lnTo>
                <a:cubicBezTo>
                  <a:pt x="1291240" y="5592803"/>
                  <a:pt x="0" y="3423096"/>
                  <a:pt x="0" y="951803"/>
                </a:cubicBezTo>
                <a:cubicBezTo>
                  <a:pt x="0" y="727140"/>
                  <a:pt x="10673" y="504970"/>
                  <a:pt x="31536" y="285771"/>
                </a:cubicBezTo>
                <a:close/>
              </a:path>
            </a:pathLst>
          </a:cu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1FC81524-7851-4AAA-B8CD-1266B6E49641}"/>
              </a:ext>
            </a:extLst>
          </p:cNvPr>
          <p:cNvSpPr txBox="1"/>
          <p:nvPr/>
        </p:nvSpPr>
        <p:spPr>
          <a:xfrm>
            <a:off x="9731070" y="6657945"/>
            <a:ext cx="2460930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sz="700">
                <a:solidFill>
                  <a:srgbClr val="FFFFFF"/>
                </a:solidFill>
                <a:hlinkClick r:id="rId4" tooltip="http://www.guidinginstincts.com/2012/07/wind-energy-for-your-home.html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This Photo</a:t>
            </a:r>
            <a:r>
              <a:rPr lang="en-US" sz="700">
                <a:solidFill>
                  <a:srgbClr val="FFFFFF"/>
                </a:solidFill>
              </a:rPr>
              <a:t> by Unknown Author is licensed under </a:t>
            </a:r>
            <a:r>
              <a:rPr lang="en-US" sz="700">
                <a:solidFill>
                  <a:srgbClr val="FFFFFF"/>
                </a:solidFill>
                <a:hlinkClick r:id="rId5" tooltip="https://creativecommons.org/licenses/by-sa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BY-SA</a:t>
            </a:r>
            <a:endParaRPr lang="en-US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48196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435642-1B4F-46C4-9EA1-E2F96A4C5B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122660"/>
                </a:solidFill>
              </a:rPr>
              <a:t>Why do a SWOT Analysis?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E6AB5C-97CA-4081-9260-D690626546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69473" y="1690688"/>
            <a:ext cx="7983682" cy="4575030"/>
          </a:xfrm>
        </p:spPr>
        <p:txBody>
          <a:bodyPr>
            <a:normAutofit lnSpcReduction="10000"/>
          </a:bodyPr>
          <a:lstStyle/>
          <a:p>
            <a:pPr marL="0" indent="0">
              <a:spcAft>
                <a:spcPts val="2400"/>
              </a:spcAft>
              <a:buNone/>
            </a:pPr>
            <a:r>
              <a:rPr lang="en-US" b="1" dirty="0">
                <a:solidFill>
                  <a:srgbClr val="122660"/>
                </a:solidFill>
                <a:latin typeface="+mn-lt"/>
                <a:cs typeface="Calibri Light" panose="020F0302020204030204" pitchFamily="34" charset="0"/>
              </a:rPr>
              <a:t>Understand</a:t>
            </a:r>
            <a:r>
              <a:rPr lang="en-US" dirty="0">
                <a:solidFill>
                  <a:srgbClr val="122660"/>
                </a:solidFill>
                <a:cs typeface="Calibri Light" panose="020F0302020204030204" pitchFamily="34" charset="0"/>
              </a:rPr>
              <a:t> your clients’ interests, needs and capabilities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b="1" dirty="0">
                <a:solidFill>
                  <a:srgbClr val="122660"/>
                </a:solidFill>
                <a:latin typeface="+mn-lt"/>
                <a:cs typeface="Calibri Light" panose="020F0302020204030204" pitchFamily="34" charset="0"/>
              </a:rPr>
              <a:t>Clarify</a:t>
            </a:r>
            <a:r>
              <a:rPr lang="en-US" dirty="0">
                <a:solidFill>
                  <a:srgbClr val="122660"/>
                </a:solidFill>
                <a:cs typeface="Calibri Light" panose="020F0302020204030204" pitchFamily="34" charset="0"/>
              </a:rPr>
              <a:t> the expectations of all groups that might have an interest in a project or project concept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b="1" dirty="0">
                <a:solidFill>
                  <a:srgbClr val="122660"/>
                </a:solidFill>
                <a:latin typeface="+mn-lt"/>
                <a:cs typeface="Calibri Light" panose="020F0302020204030204" pitchFamily="34" charset="0"/>
              </a:rPr>
              <a:t>Identify</a:t>
            </a:r>
            <a:r>
              <a:rPr lang="en-US" dirty="0">
                <a:solidFill>
                  <a:srgbClr val="122660"/>
                </a:solidFill>
                <a:cs typeface="Calibri Light" panose="020F0302020204030204" pitchFamily="34" charset="0"/>
              </a:rPr>
              <a:t> potential opportunities and threats to project implementation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b="1" dirty="0">
                <a:solidFill>
                  <a:srgbClr val="122660"/>
                </a:solidFill>
                <a:latin typeface="+mn-lt"/>
                <a:cs typeface="Calibri Light" panose="020F0302020204030204" pitchFamily="34" charset="0"/>
              </a:rPr>
              <a:t>Determine</a:t>
            </a:r>
            <a:r>
              <a:rPr lang="en-US" dirty="0">
                <a:solidFill>
                  <a:srgbClr val="122660"/>
                </a:solidFill>
                <a:cs typeface="Calibri Light" panose="020F0302020204030204" pitchFamily="34" charset="0"/>
              </a:rPr>
              <a:t> the extent to which certain groups should participate in project planning, implementation and evaluation</a:t>
            </a:r>
          </a:p>
        </p:txBody>
      </p:sp>
      <p:pic>
        <p:nvPicPr>
          <p:cNvPr id="5" name="Graphic 4" descr="Brain in head">
            <a:extLst>
              <a:ext uri="{FF2B5EF4-FFF2-40B4-BE49-F238E27FC236}">
                <a16:creationId xmlns:a16="http://schemas.microsoft.com/office/drawing/2014/main" id="{FAEFEAD1-5EF7-4D51-ABA7-E1437D1F55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45130" y="1686793"/>
            <a:ext cx="713508" cy="713508"/>
          </a:xfrm>
          <a:prstGeom prst="rect">
            <a:avLst/>
          </a:prstGeom>
        </p:spPr>
      </p:pic>
      <p:pic>
        <p:nvPicPr>
          <p:cNvPr id="7" name="Graphic 6" descr="Teacher">
            <a:extLst>
              <a:ext uri="{FF2B5EF4-FFF2-40B4-BE49-F238E27FC236}">
                <a16:creationId xmlns:a16="http://schemas.microsoft.com/office/drawing/2014/main" id="{D24E83C9-52B4-4193-B73F-FBDB098D0F6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45130" y="2818479"/>
            <a:ext cx="713509" cy="713509"/>
          </a:xfrm>
          <a:prstGeom prst="rect">
            <a:avLst/>
          </a:prstGeom>
        </p:spPr>
      </p:pic>
      <p:pic>
        <p:nvPicPr>
          <p:cNvPr id="9" name="Graphic 8" descr="Warning">
            <a:extLst>
              <a:ext uri="{FF2B5EF4-FFF2-40B4-BE49-F238E27FC236}">
                <a16:creationId xmlns:a16="http://schemas.microsoft.com/office/drawing/2014/main" id="{506B6053-8837-4F20-8361-034F72DC2C0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55519" y="3950167"/>
            <a:ext cx="713508" cy="713508"/>
          </a:xfrm>
          <a:prstGeom prst="rect">
            <a:avLst/>
          </a:prstGeom>
        </p:spPr>
      </p:pic>
      <p:pic>
        <p:nvPicPr>
          <p:cNvPr id="13" name="Graphic 12" descr="Handshake">
            <a:extLst>
              <a:ext uri="{FF2B5EF4-FFF2-40B4-BE49-F238E27FC236}">
                <a16:creationId xmlns:a16="http://schemas.microsoft.com/office/drawing/2014/main" id="{4075ACA9-3B3B-40AA-A672-1496D0B9C2A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55519" y="5077959"/>
            <a:ext cx="713508" cy="713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5099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Image result for swot analysis">
            <a:hlinkClick r:id="rId3"/>
            <a:extLst>
              <a:ext uri="{FF2B5EF4-FFF2-40B4-BE49-F238E27FC236}">
                <a16:creationId xmlns:a16="http://schemas.microsoft.com/office/drawing/2014/main" id="{77F14CC3-B1A8-F54D-850C-F06E9254BF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0789" y="432022"/>
            <a:ext cx="5788167" cy="5802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83413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7"/>
          <p:cNvSpPr txBox="1">
            <a:spLocks noGrp="1"/>
          </p:cNvSpPr>
          <p:nvPr>
            <p:ph type="title"/>
          </p:nvPr>
        </p:nvSpPr>
        <p:spPr>
          <a:xfrm>
            <a:off x="1981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ctr" anchorCtr="0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buClr>
                <a:srgbClr val="000090"/>
              </a:buClr>
              <a:buSzPts val="4400"/>
            </a:pPr>
            <a:r>
              <a:rPr lang="en-US" dirty="0">
                <a:solidFill>
                  <a:srgbClr val="122660"/>
                </a:solidFill>
              </a:rPr>
              <a:t>Strengths</a:t>
            </a:r>
            <a:endParaRPr dirty="0">
              <a:solidFill>
                <a:srgbClr val="122660"/>
              </a:solidFill>
            </a:endParaRPr>
          </a:p>
        </p:txBody>
      </p:sp>
      <p:sp>
        <p:nvSpPr>
          <p:cNvPr id="5" name="Shape 145">
            <a:extLst>
              <a:ext uri="{FF2B5EF4-FFF2-40B4-BE49-F238E27FC236}">
                <a16:creationId xmlns:a16="http://schemas.microsoft.com/office/drawing/2014/main" id="{5AE6669F-9653-0B43-974F-FBB411D8606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1303506" y="1450298"/>
            <a:ext cx="6211861" cy="3957403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t" anchorCtr="0">
            <a:noAutofit/>
          </a:bodyPr>
          <a:lstStyle/>
          <a:p>
            <a:pPr marL="0" indent="0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ct val="99200"/>
              <a:buNone/>
            </a:pPr>
            <a:endParaRPr lang="en-US" sz="3200" dirty="0">
              <a:solidFill>
                <a:srgbClr val="122660"/>
              </a:solidFill>
            </a:endParaRPr>
          </a:p>
          <a:p>
            <a:pPr marL="0" indent="0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ct val="99200"/>
              <a:buNone/>
            </a:pPr>
            <a:r>
              <a:rPr lang="en-US" sz="3200" dirty="0">
                <a:solidFill>
                  <a:srgbClr val="122660"/>
                </a:solidFill>
                <a:latin typeface="Abadi" panose="020B0604020104020204" pitchFamily="34" charset="0"/>
              </a:rPr>
              <a:t>Internal; Helpful</a:t>
            </a:r>
          </a:p>
          <a:p>
            <a:pPr marL="0" indent="0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ct val="99200"/>
              <a:buNone/>
            </a:pPr>
            <a:endParaRPr lang="en-US" dirty="0">
              <a:solidFill>
                <a:srgbClr val="122660"/>
              </a:solidFill>
            </a:endParaRPr>
          </a:p>
          <a:p>
            <a:pPr marL="342900" indent="-342900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ct val="99200"/>
              <a:buFont typeface="Arial"/>
              <a:buChar char="•"/>
            </a:pPr>
            <a:r>
              <a:rPr lang="en-US" dirty="0">
                <a:solidFill>
                  <a:srgbClr val="122660"/>
                </a:solidFill>
                <a:ea typeface="Calibri"/>
                <a:cs typeface="Calibri"/>
                <a:sym typeface="Calibri"/>
              </a:rPr>
              <a:t>What does your organization do well?</a:t>
            </a:r>
            <a:br>
              <a:rPr lang="en-US" dirty="0">
                <a:solidFill>
                  <a:srgbClr val="122660"/>
                </a:solidFill>
                <a:ea typeface="Calibri"/>
                <a:cs typeface="Calibri"/>
                <a:sym typeface="Calibri"/>
              </a:rPr>
            </a:br>
            <a:endParaRPr lang="en-US" dirty="0">
              <a:solidFill>
                <a:srgbClr val="122660"/>
              </a:solidFill>
              <a:ea typeface="Calibri"/>
              <a:cs typeface="Calibri"/>
              <a:sym typeface="Calibri"/>
            </a:endParaRPr>
          </a:p>
          <a:p>
            <a:pPr marL="342900" indent="-342900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ct val="99200"/>
              <a:buFont typeface="Arial"/>
              <a:buChar char="•"/>
            </a:pPr>
            <a:r>
              <a:rPr lang="en-US" dirty="0">
                <a:solidFill>
                  <a:srgbClr val="122660"/>
                </a:solidFill>
              </a:rPr>
              <a:t>What internal resources do they have? </a:t>
            </a:r>
          </a:p>
          <a:p>
            <a:pPr lvl="1" indent="-342900">
              <a:lnSpc>
                <a:spcPct val="80000"/>
              </a:lnSpc>
              <a:spcBef>
                <a:spcPts val="0"/>
              </a:spcBef>
              <a:buSzPct val="99200"/>
              <a:buFont typeface="Arial"/>
              <a:buChar char="•"/>
            </a:pPr>
            <a:r>
              <a:rPr lang="en-US" dirty="0">
                <a:solidFill>
                  <a:srgbClr val="122660"/>
                </a:solidFill>
              </a:rPr>
              <a:t>Positive attributes of people i.e. knowledge, background, education</a:t>
            </a:r>
          </a:p>
          <a:p>
            <a:pPr lvl="1" indent="-342900">
              <a:lnSpc>
                <a:spcPct val="80000"/>
              </a:lnSpc>
              <a:spcBef>
                <a:spcPts val="0"/>
              </a:spcBef>
              <a:buSzPct val="99200"/>
              <a:buFont typeface="Arial"/>
              <a:buChar char="•"/>
            </a:pPr>
            <a:r>
              <a:rPr lang="en-US" dirty="0">
                <a:solidFill>
                  <a:srgbClr val="122660"/>
                </a:solidFill>
                <a:ea typeface="Calibri"/>
                <a:cs typeface="Calibri"/>
                <a:sym typeface="Calibri"/>
              </a:rPr>
              <a:t>Tangible assets i.e. capital, credit, technology</a:t>
            </a:r>
          </a:p>
          <a:p>
            <a:pPr lvl="1" indent="-342900">
              <a:lnSpc>
                <a:spcPct val="80000"/>
              </a:lnSpc>
              <a:spcBef>
                <a:spcPts val="0"/>
              </a:spcBef>
              <a:buSzPct val="99200"/>
              <a:buFont typeface="Arial"/>
              <a:buChar char="•"/>
            </a:pPr>
            <a:endParaRPr lang="en-US" dirty="0">
              <a:solidFill>
                <a:srgbClr val="122660"/>
              </a:solidFill>
            </a:endParaRPr>
          </a:p>
          <a:p>
            <a:pPr indent="-342900">
              <a:lnSpc>
                <a:spcPct val="80000"/>
              </a:lnSpc>
              <a:spcBef>
                <a:spcPts val="0"/>
              </a:spcBef>
              <a:buSzPct val="99200"/>
            </a:pPr>
            <a:r>
              <a:rPr lang="en-US" dirty="0">
                <a:solidFill>
                  <a:srgbClr val="122660"/>
                </a:solidFill>
                <a:ea typeface="Calibri"/>
                <a:cs typeface="Calibri"/>
                <a:sym typeface="Calibri"/>
              </a:rPr>
              <a:t>What advantages do you have over your competition?</a:t>
            </a:r>
          </a:p>
          <a:p>
            <a:pPr indent="-342900">
              <a:lnSpc>
                <a:spcPct val="80000"/>
              </a:lnSpc>
              <a:spcBef>
                <a:spcPts val="0"/>
              </a:spcBef>
              <a:buSzPct val="99200"/>
            </a:pPr>
            <a:endParaRPr lang="en-US" dirty="0">
              <a:solidFill>
                <a:srgbClr val="1226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9B2BC2E-524F-4341-81FA-DDCEF07204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33928" y="2267470"/>
            <a:ext cx="2276872" cy="2257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07477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7"/>
          <p:cNvSpPr txBox="1">
            <a:spLocks noGrp="1"/>
          </p:cNvSpPr>
          <p:nvPr>
            <p:ph type="title"/>
          </p:nvPr>
        </p:nvSpPr>
        <p:spPr>
          <a:xfrm>
            <a:off x="1981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ctr" anchorCtr="0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buClr>
                <a:srgbClr val="000090"/>
              </a:buClr>
              <a:buSzPts val="4400"/>
            </a:pPr>
            <a:r>
              <a:rPr lang="en-US" dirty="0">
                <a:solidFill>
                  <a:srgbClr val="122660"/>
                </a:solidFill>
              </a:rPr>
              <a:t>Weaknesses</a:t>
            </a:r>
            <a:endParaRPr dirty="0">
              <a:solidFill>
                <a:srgbClr val="122660"/>
              </a:solidFill>
            </a:endParaRPr>
          </a:p>
        </p:txBody>
      </p:sp>
      <p:sp>
        <p:nvSpPr>
          <p:cNvPr id="5" name="Shape 145">
            <a:extLst>
              <a:ext uri="{FF2B5EF4-FFF2-40B4-BE49-F238E27FC236}">
                <a16:creationId xmlns:a16="http://schemas.microsoft.com/office/drawing/2014/main" id="{FF097F1A-8068-F24E-9CEA-A39C8AD0F6C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1108953" y="1417637"/>
            <a:ext cx="6242642" cy="4238412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t" anchorCtr="0">
            <a:noAutofit/>
          </a:bodyPr>
          <a:lstStyle/>
          <a:p>
            <a:pPr marL="0" indent="0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ct val="99200"/>
              <a:buNone/>
            </a:pPr>
            <a:endParaRPr lang="en-US" dirty="0">
              <a:solidFill>
                <a:srgbClr val="122660"/>
              </a:solidFill>
            </a:endParaRPr>
          </a:p>
          <a:p>
            <a:pPr marL="0" indent="0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ct val="99200"/>
              <a:buNone/>
            </a:pPr>
            <a:r>
              <a:rPr lang="en-US" dirty="0">
                <a:solidFill>
                  <a:srgbClr val="122660"/>
                </a:solidFill>
                <a:latin typeface="Abadi" panose="020B0604020104020204" pitchFamily="34" charset="0"/>
              </a:rPr>
              <a:t>Internal; Harmful</a:t>
            </a:r>
          </a:p>
          <a:p>
            <a:pPr marL="0" indent="0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ct val="99200"/>
              <a:buNone/>
            </a:pPr>
            <a:endParaRPr lang="en-US" sz="2480" dirty="0">
              <a:solidFill>
                <a:srgbClr val="1226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indent="-342900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ct val="99200"/>
              <a:buFont typeface="Arial"/>
              <a:buChar char="•"/>
            </a:pPr>
            <a:r>
              <a:rPr lang="en-US" dirty="0">
                <a:solidFill>
                  <a:srgbClr val="122660"/>
                </a:solidFill>
                <a:ea typeface="Calibri"/>
                <a:cs typeface="Calibri"/>
                <a:sym typeface="Calibri"/>
              </a:rPr>
              <a:t>What factors within your control detract from you ability to achieve you objective?</a:t>
            </a:r>
          </a:p>
          <a:p>
            <a:pPr marL="342900" indent="-342900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ct val="99200"/>
              <a:buFont typeface="Arial"/>
              <a:buChar char="•"/>
            </a:pPr>
            <a:endParaRPr lang="en-US" dirty="0">
              <a:solidFill>
                <a:srgbClr val="122660"/>
              </a:solidFill>
              <a:ea typeface="Calibri"/>
              <a:cs typeface="Calibri"/>
              <a:sym typeface="Calibri"/>
            </a:endParaRPr>
          </a:p>
          <a:p>
            <a:pPr marL="342900" indent="-342900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ct val="99200"/>
              <a:buFont typeface="Arial"/>
              <a:buChar char="•"/>
            </a:pPr>
            <a:r>
              <a:rPr lang="en-US" dirty="0">
                <a:solidFill>
                  <a:srgbClr val="122660"/>
                </a:solidFill>
              </a:rPr>
              <a:t>What resources do you lack?</a:t>
            </a:r>
          </a:p>
          <a:p>
            <a:pPr marL="342900" indent="-342900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ct val="99200"/>
              <a:buFont typeface="Arial"/>
              <a:buChar char="•"/>
            </a:pPr>
            <a:endParaRPr lang="en-US" dirty="0">
              <a:solidFill>
                <a:srgbClr val="122660"/>
              </a:solidFill>
            </a:endParaRPr>
          </a:p>
          <a:p>
            <a:pPr marL="342900" indent="-342900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ct val="99200"/>
              <a:buFont typeface="Arial"/>
              <a:buChar char="•"/>
            </a:pPr>
            <a:r>
              <a:rPr lang="en-US" dirty="0">
                <a:solidFill>
                  <a:srgbClr val="122660"/>
                </a:solidFill>
              </a:rPr>
              <a:t>What areas need improvement relative to the competition or next best alternative? </a:t>
            </a:r>
            <a:endParaRPr lang="en-US" dirty="0">
              <a:solidFill>
                <a:srgbClr val="122660"/>
              </a:solidFill>
              <a:ea typeface="Calibri"/>
              <a:cs typeface="Calibri"/>
              <a:sym typeface="Calibri"/>
            </a:endParaRPr>
          </a:p>
          <a:p>
            <a:pPr indent="-342900">
              <a:lnSpc>
                <a:spcPct val="80000"/>
              </a:lnSpc>
              <a:spcBef>
                <a:spcPts val="0"/>
              </a:spcBef>
              <a:buSzPct val="99200"/>
            </a:pPr>
            <a:endParaRPr lang="en-US" sz="2480" dirty="0">
              <a:solidFill>
                <a:srgbClr val="1226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E618ABB-0039-D441-A328-F3F4D38C6F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3856" y="2384230"/>
            <a:ext cx="2445544" cy="2305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10640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7"/>
          <p:cNvSpPr txBox="1">
            <a:spLocks noGrp="1"/>
          </p:cNvSpPr>
          <p:nvPr>
            <p:ph type="title"/>
          </p:nvPr>
        </p:nvSpPr>
        <p:spPr>
          <a:xfrm>
            <a:off x="1981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ctr" anchorCtr="0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buClr>
                <a:srgbClr val="000090"/>
              </a:buClr>
              <a:buSzPts val="4400"/>
            </a:pPr>
            <a:r>
              <a:rPr lang="en-US" dirty="0">
                <a:solidFill>
                  <a:srgbClr val="122660"/>
                </a:solidFill>
              </a:rPr>
              <a:t>Opportunities</a:t>
            </a:r>
            <a:endParaRPr dirty="0">
              <a:solidFill>
                <a:srgbClr val="122660"/>
              </a:solidFill>
            </a:endParaRPr>
          </a:p>
        </p:txBody>
      </p:sp>
      <p:sp>
        <p:nvSpPr>
          <p:cNvPr id="5" name="Shape 145">
            <a:extLst>
              <a:ext uri="{FF2B5EF4-FFF2-40B4-BE49-F238E27FC236}">
                <a16:creationId xmlns:a16="http://schemas.microsoft.com/office/drawing/2014/main" id="{2A25CC77-DDF0-5C4B-B430-9EEADA99869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75489" y="1449820"/>
            <a:ext cx="6735414" cy="3957403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t" anchorCtr="0">
            <a:noAutofit/>
          </a:bodyPr>
          <a:lstStyle/>
          <a:p>
            <a:pPr marL="0" indent="0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ct val="99200"/>
              <a:buNone/>
            </a:pPr>
            <a:endParaRPr lang="en-US" sz="3200" dirty="0">
              <a:solidFill>
                <a:srgbClr val="122660"/>
              </a:solidFill>
            </a:endParaRPr>
          </a:p>
          <a:p>
            <a:pPr marL="0" indent="0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ct val="99200"/>
              <a:buNone/>
            </a:pPr>
            <a:r>
              <a:rPr lang="en-US" sz="3200" dirty="0">
                <a:solidFill>
                  <a:srgbClr val="122660"/>
                </a:solidFill>
                <a:latin typeface="Abadi" panose="020B0604020104020204" pitchFamily="34" charset="0"/>
              </a:rPr>
              <a:t>External; Helpful</a:t>
            </a:r>
          </a:p>
          <a:p>
            <a:pPr marL="0" indent="0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ct val="99200"/>
              <a:buNone/>
            </a:pPr>
            <a:endParaRPr lang="en-US" dirty="0">
              <a:solidFill>
                <a:srgbClr val="122660"/>
              </a:solidFill>
            </a:endParaRPr>
          </a:p>
          <a:p>
            <a:pPr marL="342900" indent="-342900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ct val="99200"/>
              <a:buFont typeface="Arial"/>
              <a:buChar char="•"/>
            </a:pPr>
            <a:r>
              <a:rPr lang="en-US" dirty="0">
                <a:solidFill>
                  <a:srgbClr val="122660"/>
                </a:solidFill>
              </a:rPr>
              <a:t>What opportunities exist in the market or the environment that you can benefit from?</a:t>
            </a:r>
          </a:p>
          <a:p>
            <a:pPr marL="342900" indent="-342900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ct val="99200"/>
              <a:buFont typeface="Arial"/>
              <a:buChar char="•"/>
            </a:pPr>
            <a:endParaRPr lang="en-US" dirty="0">
              <a:solidFill>
                <a:srgbClr val="1226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indent="-342900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ct val="99200"/>
              <a:buFont typeface="Arial"/>
              <a:buChar char="•"/>
            </a:pPr>
            <a:r>
              <a:rPr lang="en-US" dirty="0">
                <a:solidFill>
                  <a:srgbClr val="122660"/>
                </a:solidFill>
              </a:rPr>
              <a:t>What do others think about your organization? </a:t>
            </a:r>
          </a:p>
          <a:p>
            <a:pPr marL="342900" indent="-342900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ct val="99200"/>
              <a:buFont typeface="Arial"/>
              <a:buChar char="•"/>
            </a:pPr>
            <a:endParaRPr lang="en-US" dirty="0">
              <a:solidFill>
                <a:srgbClr val="1226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indent="-342900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ct val="99200"/>
              <a:buFont typeface="Arial"/>
              <a:buChar char="•"/>
            </a:pPr>
            <a:r>
              <a:rPr lang="en-US" dirty="0">
                <a:solidFill>
                  <a:srgbClr val="122660"/>
                </a:solidFill>
              </a:rPr>
              <a:t>What does the competitive landscape look like? </a:t>
            </a:r>
            <a:endParaRPr lang="en-US" dirty="0">
              <a:solidFill>
                <a:srgbClr val="1226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>
              <a:lnSpc>
                <a:spcPct val="80000"/>
              </a:lnSpc>
              <a:spcBef>
                <a:spcPts val="0"/>
              </a:spcBef>
              <a:buSzPct val="99200"/>
            </a:pPr>
            <a:endParaRPr lang="en-US" dirty="0">
              <a:solidFill>
                <a:srgbClr val="1226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1D362C2-BD4E-554A-9E2C-EE4733EA13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3858" y="2251941"/>
            <a:ext cx="2326943" cy="2288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5615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7"/>
          <p:cNvSpPr txBox="1">
            <a:spLocks noGrp="1"/>
          </p:cNvSpPr>
          <p:nvPr>
            <p:ph type="title"/>
          </p:nvPr>
        </p:nvSpPr>
        <p:spPr>
          <a:xfrm>
            <a:off x="1981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ctr" anchorCtr="0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buClr>
                <a:srgbClr val="000090"/>
              </a:buClr>
              <a:buSzPts val="4400"/>
            </a:pPr>
            <a:r>
              <a:rPr lang="en-US" dirty="0">
                <a:solidFill>
                  <a:srgbClr val="122660"/>
                </a:solidFill>
              </a:rPr>
              <a:t>Threat</a:t>
            </a:r>
            <a:endParaRPr dirty="0">
              <a:solidFill>
                <a:srgbClr val="122660"/>
              </a:solidFill>
            </a:endParaRPr>
          </a:p>
        </p:txBody>
      </p:sp>
      <p:sp>
        <p:nvSpPr>
          <p:cNvPr id="5" name="Shape 145">
            <a:extLst>
              <a:ext uri="{FF2B5EF4-FFF2-40B4-BE49-F238E27FC236}">
                <a16:creationId xmlns:a16="http://schemas.microsoft.com/office/drawing/2014/main" id="{AAFE2408-8B84-044D-A93F-4FB0346B051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972766" y="1417638"/>
            <a:ext cx="6636482" cy="3957403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t" anchorCtr="0">
            <a:noAutofit/>
          </a:bodyPr>
          <a:lstStyle/>
          <a:p>
            <a:pPr marL="114300" indent="0">
              <a:lnSpc>
                <a:spcPct val="80000"/>
              </a:lnSpc>
              <a:spcBef>
                <a:spcPts val="0"/>
              </a:spcBef>
              <a:buSzPct val="99200"/>
              <a:buNone/>
            </a:pPr>
            <a:endParaRPr lang="en-US" dirty="0">
              <a:solidFill>
                <a:srgbClr val="122660"/>
              </a:solidFill>
            </a:endParaRPr>
          </a:p>
          <a:p>
            <a:pPr marL="114300" indent="0">
              <a:lnSpc>
                <a:spcPct val="80000"/>
              </a:lnSpc>
              <a:spcBef>
                <a:spcPts val="0"/>
              </a:spcBef>
              <a:buSzPct val="99200"/>
              <a:buNone/>
            </a:pPr>
            <a:r>
              <a:rPr lang="en-US" dirty="0">
                <a:solidFill>
                  <a:srgbClr val="122660"/>
                </a:solidFill>
                <a:latin typeface="Abadi" panose="020B0604020104020204" pitchFamily="34" charset="0"/>
              </a:rPr>
              <a:t>External; Hurtful</a:t>
            </a:r>
          </a:p>
          <a:p>
            <a:pPr marL="114300" indent="0">
              <a:lnSpc>
                <a:spcPct val="80000"/>
              </a:lnSpc>
              <a:spcBef>
                <a:spcPts val="0"/>
              </a:spcBef>
              <a:buSzPct val="99200"/>
              <a:buNone/>
            </a:pPr>
            <a:endParaRPr lang="en-US" sz="2480" dirty="0">
              <a:solidFill>
                <a:srgbClr val="122660"/>
              </a:solidFill>
            </a:endParaRPr>
          </a:p>
          <a:p>
            <a:pPr indent="-342900">
              <a:lnSpc>
                <a:spcPct val="80000"/>
              </a:lnSpc>
              <a:spcBef>
                <a:spcPts val="0"/>
              </a:spcBef>
              <a:buSzPct val="99200"/>
            </a:pPr>
            <a:r>
              <a:rPr lang="en-US" dirty="0">
                <a:solidFill>
                  <a:srgbClr val="122660"/>
                </a:solidFill>
              </a:rPr>
              <a:t>What factors beyond your control could place your organization at risk?</a:t>
            </a:r>
          </a:p>
          <a:p>
            <a:pPr indent="-342900">
              <a:lnSpc>
                <a:spcPct val="80000"/>
              </a:lnSpc>
              <a:spcBef>
                <a:spcPts val="0"/>
              </a:spcBef>
              <a:buSzPct val="99200"/>
            </a:pPr>
            <a:endParaRPr lang="en-US" dirty="0">
              <a:solidFill>
                <a:srgbClr val="122660"/>
              </a:solidFill>
            </a:endParaRPr>
          </a:p>
          <a:p>
            <a:pPr indent="-342900">
              <a:lnSpc>
                <a:spcPct val="80000"/>
              </a:lnSpc>
              <a:spcBef>
                <a:spcPts val="0"/>
              </a:spcBef>
              <a:buSzPct val="99200"/>
            </a:pPr>
            <a:r>
              <a:rPr lang="en-US" dirty="0">
                <a:solidFill>
                  <a:srgbClr val="122660"/>
                </a:solidFill>
                <a:ea typeface="Calibri"/>
                <a:cs typeface="Calibri"/>
                <a:sym typeface="Calibri"/>
              </a:rPr>
              <a:t>Who are your competitors? </a:t>
            </a:r>
          </a:p>
          <a:p>
            <a:pPr indent="-342900">
              <a:lnSpc>
                <a:spcPct val="80000"/>
              </a:lnSpc>
              <a:spcBef>
                <a:spcPts val="0"/>
              </a:spcBef>
              <a:buSzPct val="99200"/>
            </a:pPr>
            <a:endParaRPr lang="en-US" dirty="0">
              <a:solidFill>
                <a:srgbClr val="122660"/>
              </a:solidFill>
            </a:endParaRPr>
          </a:p>
          <a:p>
            <a:pPr indent="-342900">
              <a:lnSpc>
                <a:spcPct val="80000"/>
              </a:lnSpc>
              <a:spcBef>
                <a:spcPts val="0"/>
              </a:spcBef>
              <a:buSzPct val="99200"/>
            </a:pPr>
            <a:r>
              <a:rPr lang="en-US" dirty="0">
                <a:solidFill>
                  <a:srgbClr val="122660"/>
                </a:solidFill>
                <a:ea typeface="Calibri"/>
                <a:cs typeface="Calibri"/>
                <a:sym typeface="Calibri"/>
              </a:rPr>
              <a:t>What is the regulatory environment? </a:t>
            </a:r>
          </a:p>
          <a:p>
            <a:pPr indent="-342900">
              <a:lnSpc>
                <a:spcPct val="80000"/>
              </a:lnSpc>
              <a:spcBef>
                <a:spcPts val="0"/>
              </a:spcBef>
              <a:buSzPct val="99200"/>
            </a:pPr>
            <a:endParaRPr lang="en-US" dirty="0">
              <a:solidFill>
                <a:srgbClr val="122660"/>
              </a:solidFill>
            </a:endParaRPr>
          </a:p>
          <a:p>
            <a:pPr indent="-342900">
              <a:lnSpc>
                <a:spcPct val="80000"/>
              </a:lnSpc>
              <a:spcBef>
                <a:spcPts val="0"/>
              </a:spcBef>
              <a:buSzPct val="99200"/>
            </a:pPr>
            <a:r>
              <a:rPr lang="en-US" dirty="0">
                <a:solidFill>
                  <a:srgbClr val="122660"/>
                </a:solidFill>
                <a:ea typeface="Calibri"/>
                <a:cs typeface="Calibri"/>
                <a:sym typeface="Calibri"/>
              </a:rPr>
              <a:t>What external factors (climate, market, social) will directly affect your organization? </a:t>
            </a:r>
          </a:p>
          <a:p>
            <a:pPr indent="-342900">
              <a:lnSpc>
                <a:spcPct val="80000"/>
              </a:lnSpc>
              <a:spcBef>
                <a:spcPts val="0"/>
              </a:spcBef>
              <a:buSzPct val="99200"/>
            </a:pPr>
            <a:endParaRPr lang="en-US" sz="2480" dirty="0">
              <a:solidFill>
                <a:srgbClr val="122660"/>
              </a:solidFill>
            </a:endParaRPr>
          </a:p>
          <a:p>
            <a:pPr indent="-342900">
              <a:lnSpc>
                <a:spcPct val="80000"/>
              </a:lnSpc>
              <a:spcBef>
                <a:spcPts val="0"/>
              </a:spcBef>
              <a:buSzPct val="99200"/>
            </a:pPr>
            <a:endParaRPr lang="en-US" sz="2480" dirty="0">
              <a:solidFill>
                <a:srgbClr val="1226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FD54C82-FF1F-4046-9C36-23A233A534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9266" y="2225755"/>
            <a:ext cx="2381534" cy="2341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76990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323F4F"/>
      </a:dk2>
      <a:lt2>
        <a:srgbClr val="E7E6E6"/>
      </a:lt2>
      <a:accent1>
        <a:srgbClr val="4472C4"/>
      </a:accent1>
      <a:accent2>
        <a:srgbClr val="538135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oolkit 1">
      <a:majorFont>
        <a:latin typeface="Aharoni"/>
        <a:ea typeface=""/>
        <a:cs typeface=""/>
      </a:majorFont>
      <a:minorFont>
        <a:latin typeface="Abad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CA7DD267-D994-49CF-AF75-564C65B2BB21}" vid="{5C5C2247-E1FC-478F-A83D-BB588ECE664E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CA7DD267-D994-49CF-AF75-564C65B2BB21}" vid="{010E8EDC-2700-452C-883F-861AE511AF5B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8718</TotalTime>
  <Words>443</Words>
  <Application>Microsoft Macintosh PowerPoint</Application>
  <PresentationFormat>Widescreen</PresentationFormat>
  <Paragraphs>97</Paragraphs>
  <Slides>12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22" baseType="lpstr">
      <vt:lpstr>Abadi</vt:lpstr>
      <vt:lpstr>Abadi Extra Light</vt:lpstr>
      <vt:lpstr>Aharoni</vt:lpstr>
      <vt:lpstr>Arial</vt:lpstr>
      <vt:lpstr>Calibri</vt:lpstr>
      <vt:lpstr>Calibri Light</vt:lpstr>
      <vt:lpstr>Proxima Nova</vt:lpstr>
      <vt:lpstr>Times New Roman</vt:lpstr>
      <vt:lpstr>Office Theme</vt:lpstr>
      <vt:lpstr>Custom Design</vt:lpstr>
      <vt:lpstr>Analytical Tools:  SWOT Analysis</vt:lpstr>
      <vt:lpstr>Course Overview</vt:lpstr>
      <vt:lpstr>What is a SWOT Analysis?</vt:lpstr>
      <vt:lpstr>Why do a SWOT Analysis?</vt:lpstr>
      <vt:lpstr>PowerPoint Presentation</vt:lpstr>
      <vt:lpstr>Strengths</vt:lpstr>
      <vt:lpstr>Weaknesses</vt:lpstr>
      <vt:lpstr>Opportunities</vt:lpstr>
      <vt:lpstr>Threat</vt:lpstr>
      <vt:lpstr>Mongolia Poultry Farm Examples:</vt:lpstr>
      <vt:lpstr>Create a SWOT for your project</vt:lpstr>
      <vt:lpstr>Next Week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Feasibility Studies in Energy</dc:title>
  <dc:creator>Margaret Slattery</dc:creator>
  <cp:lastModifiedBy>Karin Ahuva Dabach</cp:lastModifiedBy>
  <cp:revision>42</cp:revision>
  <dcterms:created xsi:type="dcterms:W3CDTF">2019-02-25T20:37:48Z</dcterms:created>
  <dcterms:modified xsi:type="dcterms:W3CDTF">2019-07-15T23:51:19Z</dcterms:modified>
</cp:coreProperties>
</file>